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54"/>
  </p:notesMasterIdLst>
  <p:handoutMasterIdLst>
    <p:handoutMasterId r:id="rId155"/>
  </p:handoutMasterIdLst>
  <p:sldIdLst>
    <p:sldId id="333" r:id="rId6"/>
    <p:sldId id="256" r:id="rId7"/>
    <p:sldId id="258" r:id="rId8"/>
    <p:sldId id="271" r:id="rId9"/>
    <p:sldId id="272" r:id="rId10"/>
    <p:sldId id="273" r:id="rId11"/>
    <p:sldId id="274" r:id="rId12"/>
    <p:sldId id="276" r:id="rId13"/>
    <p:sldId id="277" r:id="rId14"/>
    <p:sldId id="369" r:id="rId15"/>
    <p:sldId id="262" r:id="rId16"/>
    <p:sldId id="257" r:id="rId17"/>
    <p:sldId id="278" r:id="rId18"/>
    <p:sldId id="280" r:id="rId19"/>
    <p:sldId id="281" r:id="rId20"/>
    <p:sldId id="260" r:id="rId21"/>
    <p:sldId id="282" r:id="rId22"/>
    <p:sldId id="284" r:id="rId23"/>
    <p:sldId id="290" r:id="rId24"/>
    <p:sldId id="293" r:id="rId25"/>
    <p:sldId id="294" r:id="rId26"/>
    <p:sldId id="295" r:id="rId27"/>
    <p:sldId id="296" r:id="rId28"/>
    <p:sldId id="292" r:id="rId29"/>
    <p:sldId id="285" r:id="rId30"/>
    <p:sldId id="289" r:id="rId31"/>
    <p:sldId id="297" r:id="rId32"/>
    <p:sldId id="298" r:id="rId33"/>
    <p:sldId id="286" r:id="rId34"/>
    <p:sldId id="299" r:id="rId35"/>
    <p:sldId id="300" r:id="rId36"/>
    <p:sldId id="301" r:id="rId37"/>
    <p:sldId id="287" r:id="rId38"/>
    <p:sldId id="302" r:id="rId39"/>
    <p:sldId id="335" r:id="rId40"/>
    <p:sldId id="336" r:id="rId41"/>
    <p:sldId id="288" r:id="rId42"/>
    <p:sldId id="283" r:id="rId43"/>
    <p:sldId id="334" r:id="rId44"/>
    <p:sldId id="417" r:id="rId45"/>
    <p:sldId id="303" r:id="rId46"/>
    <p:sldId id="308" r:id="rId47"/>
    <p:sldId id="354" r:id="rId48"/>
    <p:sldId id="304" r:id="rId49"/>
    <p:sldId id="309" r:id="rId50"/>
    <p:sldId id="337" r:id="rId51"/>
    <p:sldId id="338" r:id="rId52"/>
    <p:sldId id="339" r:id="rId53"/>
    <p:sldId id="341" r:id="rId54"/>
    <p:sldId id="340" r:id="rId55"/>
    <p:sldId id="342" r:id="rId56"/>
    <p:sldId id="343" r:id="rId57"/>
    <p:sldId id="344" r:id="rId58"/>
    <p:sldId id="345" r:id="rId59"/>
    <p:sldId id="347" r:id="rId60"/>
    <p:sldId id="348" r:id="rId61"/>
    <p:sldId id="349" r:id="rId62"/>
    <p:sldId id="350" r:id="rId63"/>
    <p:sldId id="351" r:id="rId64"/>
    <p:sldId id="352" r:id="rId65"/>
    <p:sldId id="346" r:id="rId66"/>
    <p:sldId id="353" r:id="rId67"/>
    <p:sldId id="355" r:id="rId68"/>
    <p:sldId id="357" r:id="rId69"/>
    <p:sldId id="360" r:id="rId70"/>
    <p:sldId id="359" r:id="rId71"/>
    <p:sldId id="366" r:id="rId72"/>
    <p:sldId id="365" r:id="rId73"/>
    <p:sldId id="364" r:id="rId74"/>
    <p:sldId id="358" r:id="rId75"/>
    <p:sldId id="361" r:id="rId76"/>
    <p:sldId id="362" r:id="rId77"/>
    <p:sldId id="363" r:id="rId78"/>
    <p:sldId id="356" r:id="rId79"/>
    <p:sldId id="305" r:id="rId80"/>
    <p:sldId id="310" r:id="rId81"/>
    <p:sldId id="306" r:id="rId82"/>
    <p:sldId id="311" r:id="rId83"/>
    <p:sldId id="307" r:id="rId84"/>
    <p:sldId id="312" r:id="rId85"/>
    <p:sldId id="313" r:id="rId86"/>
    <p:sldId id="367" r:id="rId87"/>
    <p:sldId id="368" r:id="rId88"/>
    <p:sldId id="315" r:id="rId89"/>
    <p:sldId id="316" r:id="rId90"/>
    <p:sldId id="317" r:id="rId91"/>
    <p:sldId id="318" r:id="rId92"/>
    <p:sldId id="319" r:id="rId93"/>
    <p:sldId id="320" r:id="rId94"/>
    <p:sldId id="321" r:id="rId95"/>
    <p:sldId id="322" r:id="rId96"/>
    <p:sldId id="323" r:id="rId97"/>
    <p:sldId id="324" r:id="rId98"/>
    <p:sldId id="325" r:id="rId99"/>
    <p:sldId id="326" r:id="rId100"/>
    <p:sldId id="327" r:id="rId101"/>
    <p:sldId id="328" r:id="rId102"/>
    <p:sldId id="329" r:id="rId103"/>
    <p:sldId id="330" r:id="rId104"/>
    <p:sldId id="331" r:id="rId105"/>
    <p:sldId id="332" r:id="rId106"/>
    <p:sldId id="370" r:id="rId107"/>
    <p:sldId id="416"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407" r:id="rId122"/>
    <p:sldId id="410" r:id="rId123"/>
    <p:sldId id="411" r:id="rId124"/>
    <p:sldId id="412" r:id="rId125"/>
    <p:sldId id="408" r:id="rId126"/>
    <p:sldId id="409" r:id="rId127"/>
    <p:sldId id="413" r:id="rId128"/>
    <p:sldId id="414" r:id="rId129"/>
    <p:sldId id="415"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duction" id="{A0284FCA-4C5C-1D48-9D25-3F36A4C7AEF1}">
          <p14:sldIdLst>
            <p14:sldId id="333"/>
          </p14:sldIdLst>
        </p14:section>
        <p14:section name="Overview and Expectations" id="{DC9C4555-18D4-1149-9427-70633AD08305}">
          <p14:sldIdLst>
            <p14:sldId id="256"/>
            <p14:sldId id="258"/>
            <p14:sldId id="271"/>
            <p14:sldId id="272"/>
            <p14:sldId id="273"/>
            <p14:sldId id="274"/>
            <p14:sldId id="276"/>
            <p14:sldId id="277"/>
            <p14:sldId id="369"/>
            <p14:sldId id="262"/>
            <p14:sldId id="257"/>
            <p14:sldId id="278"/>
            <p14:sldId id="280"/>
            <p14:sldId id="281"/>
            <p14:sldId id="260"/>
          </p14:sldIdLst>
        </p14:section>
        <p14:section name="Challenge: Code Review" id="{C1594E4C-ADD0-2D4F-B51D-4272CB3DC3C0}">
          <p14:sldIdLst>
            <p14:sldId id="282"/>
            <p14:sldId id="284"/>
            <p14:sldId id="290"/>
            <p14:sldId id="293"/>
            <p14:sldId id="294"/>
            <p14:sldId id="295"/>
            <p14:sldId id="296"/>
            <p14:sldId id="292"/>
            <p14:sldId id="285"/>
            <p14:sldId id="289"/>
            <p14:sldId id="297"/>
            <p14:sldId id="298"/>
            <p14:sldId id="286"/>
            <p14:sldId id="299"/>
            <p14:sldId id="300"/>
            <p14:sldId id="301"/>
            <p14:sldId id="287"/>
            <p14:sldId id="302"/>
            <p14:sldId id="335"/>
            <p14:sldId id="336"/>
            <p14:sldId id="288"/>
            <p14:sldId id="283"/>
            <p14:sldId id="334"/>
            <p14:sldId id="417"/>
          </p14:sldIdLst>
        </p14:section>
        <p14:section name="Challenge: First Web Service" id="{64B990FE-E151-C242-8DAB-C4D3EB2D81CD}">
          <p14:sldIdLst>
            <p14:sldId id="303"/>
            <p14:sldId id="308"/>
            <p14:sldId id="354"/>
            <p14:sldId id="304"/>
            <p14:sldId id="309"/>
            <p14:sldId id="337"/>
            <p14:sldId id="338"/>
            <p14:sldId id="339"/>
            <p14:sldId id="341"/>
            <p14:sldId id="340"/>
            <p14:sldId id="342"/>
            <p14:sldId id="343"/>
            <p14:sldId id="344"/>
            <p14:sldId id="345"/>
            <p14:sldId id="347"/>
            <p14:sldId id="348"/>
            <p14:sldId id="349"/>
            <p14:sldId id="350"/>
            <p14:sldId id="351"/>
            <p14:sldId id="352"/>
            <p14:sldId id="346"/>
            <p14:sldId id="353"/>
            <p14:sldId id="355"/>
            <p14:sldId id="357"/>
            <p14:sldId id="360"/>
            <p14:sldId id="359"/>
            <p14:sldId id="366"/>
            <p14:sldId id="365"/>
            <p14:sldId id="364"/>
            <p14:sldId id="358"/>
            <p14:sldId id="361"/>
            <p14:sldId id="362"/>
            <p14:sldId id="363"/>
            <p14:sldId id="356"/>
            <p14:sldId id="305"/>
            <p14:sldId id="310"/>
            <p14:sldId id="306"/>
            <p14:sldId id="311"/>
            <p14:sldId id="307"/>
            <p14:sldId id="312"/>
          </p14:sldIdLst>
        </p14:section>
        <p14:section name="Challenge: Second Web Service" id="{9B1BE5B3-D2AB-AC40-A242-C11495992422}">
          <p14:sldIdLst>
            <p14:sldId id="313"/>
            <p14:sldId id="367"/>
            <p14:sldId id="368"/>
            <p14:sldId id="315"/>
            <p14:sldId id="316"/>
            <p14:sldId id="317"/>
            <p14:sldId id="318"/>
            <p14:sldId id="319"/>
            <p14:sldId id="320"/>
            <p14:sldId id="321"/>
            <p14:sldId id="322"/>
          </p14:sldIdLst>
        </p14:section>
        <p14:section name="Challenge: Re-use with InSpec Profiles" id="{DBD9498E-0297-5742-B8CF-1E4EA50BE77B}">
          <p14:sldIdLst>
            <p14:sldId id="323"/>
            <p14:sldId id="324"/>
            <p14:sldId id="325"/>
            <p14:sldId id="326"/>
            <p14:sldId id="327"/>
            <p14:sldId id="328"/>
            <p14:sldId id="329"/>
            <p14:sldId id="330"/>
            <p14:sldId id="331"/>
            <p14:sldId id="332"/>
          </p14:sldIdLst>
        </p14:section>
        <p14:section name="Challenge: Third Web Service" id="{38632134-978B-7E48-9F5D-39A81134B693}">
          <p14:sldIdLst>
            <p14:sldId id="370"/>
            <p14:sldId id="416"/>
            <p14:sldId id="371"/>
            <p14:sldId id="372"/>
            <p14:sldId id="373"/>
            <p14:sldId id="374"/>
            <p14:sldId id="375"/>
            <p14:sldId id="376"/>
            <p14:sldId id="377"/>
            <p14:sldId id="378"/>
            <p14:sldId id="379"/>
          </p14:sldIdLst>
        </p14:section>
        <p14:section name="Challenge: Audit Cookbook" id="{13867363-EFBD-184A-946A-F1F6B91CBF06}">
          <p14:sldIdLst>
            <p14:sldId id="380"/>
            <p14:sldId id="381"/>
            <p14:sldId id="382"/>
            <p14:sldId id="383"/>
            <p14:sldId id="407"/>
            <p14:sldId id="410"/>
            <p14:sldId id="411"/>
            <p14:sldId id="412"/>
            <p14:sldId id="408"/>
            <p14:sldId id="409"/>
            <p14:sldId id="413"/>
            <p14:sldId id="414"/>
            <p14:sldId id="415"/>
            <p14:sldId id="384"/>
            <p14:sldId id="385"/>
            <p14:sldId id="386"/>
            <p14:sldId id="387"/>
            <p14:sldId id="388"/>
            <p14:sldId id="389"/>
          </p14:sldIdLst>
        </p14:section>
        <p14:section name="Challenge: A Web Service in Habitat" id="{F19CC6F7-4275-6447-AA77-A5A581B99383}">
          <p14:sldIdLst>
            <p14:sldId id="390"/>
            <p14:sldId id="391"/>
            <p14:sldId id="392"/>
            <p14:sldId id="393"/>
            <p14:sldId id="394"/>
            <p14:sldId id="395"/>
            <p14:sldId id="396"/>
            <p14:sldId id="397"/>
            <p14:sldId id="398"/>
            <p14:sldId id="399"/>
          </p14:sldIdLst>
        </p14:section>
        <p14:section name="Summary / Wrap-Up" id="{19530767-6C8C-DC48-A3E1-078A0666011A}">
          <p14:sldIdLst>
            <p14:sldId id="400"/>
            <p14:sldId id="401"/>
            <p14:sldId id="402"/>
            <p14:sldId id="403"/>
            <p14:sldId id="404"/>
            <p14:sldId id="405"/>
            <p14:sldId id="406"/>
          </p14:sldIdLst>
        </p14:section>
      </p14:sectionLst>
    </p:ex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loop="1"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22"/>
    <p:restoredTop sz="69881"/>
  </p:normalViewPr>
  <p:slideViewPr>
    <p:cSldViewPr snapToGrid="0">
      <p:cViewPr varScale="1">
        <p:scale>
          <a:sx n="68" d="100"/>
          <a:sy n="68" d="100"/>
        </p:scale>
        <p:origin x="264" y="1624"/>
      </p:cViewPr>
      <p:guideLst>
        <p:guide orient="horz" pos="894"/>
        <p:guide pos="9120"/>
      </p:guideLst>
    </p:cSldViewPr>
  </p:slideViewPr>
  <p:notesTextViewPr>
    <p:cViewPr>
      <p:scale>
        <a:sx n="150" d="100"/>
        <a:sy n="150" d="100"/>
      </p:scale>
      <p:origin x="0" y="0"/>
    </p:cViewPr>
  </p:notesTextViewPr>
  <p:notesViewPr>
    <p:cSldViewPr snapToGrid="0">
      <p:cViewPr varScale="1">
        <p:scale>
          <a:sx n="120" d="100"/>
          <a:sy n="120" d="100"/>
        </p:scale>
        <p:origin x="5104" y="19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handoutMaster" Target="handoutMasters/handout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notesMaster" Target="notesMasters/notesMaster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dirty="0">
                <a:latin typeface="Raleway-v4020 Regular"/>
              </a:rPr>
              <a:t>Chef Intermediate</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dirty="0">
                <a:latin typeface="Raleway-v4020 Regular"/>
              </a:rPr>
              <a:t>Chef Software, Inc.</a:t>
            </a: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dirty="0">
              <a:latin typeface="Raleway-v4020 Regular"/>
            </a:endParaRP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latin typeface="Raleway-v4020 Regular"/>
              </a:rPr>
              <a:pPr>
                <a:defRPr/>
              </a:pPr>
              <a:t>‹#›</a:t>
            </a:fld>
            <a:endParaRPr lang="en-US" dirty="0">
              <a:latin typeface="Raleway-v4020 Regular"/>
            </a:endParaRPr>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08860"/>
            <a:ext cx="2971800" cy="457200"/>
          </a:xfrm>
          <a:prstGeom prst="rect">
            <a:avLst/>
          </a:prstGeom>
        </p:spPr>
        <p:txBody>
          <a:bodyPr vert="horz" lIns="91440" tIns="45720" rIns="91440" bIns="45720" rtlCol="0"/>
          <a:lstStyle>
            <a:lvl1pPr algn="r" defTabSz="1219120" fontAlgn="auto">
              <a:spcBef>
                <a:spcPts val="0"/>
              </a:spcBef>
              <a:spcAft>
                <a:spcPts val="0"/>
              </a:spcAft>
              <a:defRPr sz="1200" b="0" i="0" smtClean="0">
                <a:latin typeface="Raleway-v4020 Regular"/>
                <a:ea typeface="+mn-ea"/>
                <a:cs typeface="Arial" panose="020B0604020202020204" pitchFamily="34" charset="0"/>
              </a:defRPr>
            </a:lvl1pPr>
          </a:lstStyle>
          <a:p>
            <a:pPr>
              <a:defRPr/>
            </a:pPr>
            <a:r>
              <a:rPr lang="en-US" dirty="0"/>
              <a:t>Chef Software, Inc.</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381000" y="4343399"/>
            <a:ext cx="6096000" cy="4386943"/>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Header Placeholder 1"/>
          <p:cNvSpPr>
            <a:spLocks noGrp="1"/>
          </p:cNvSpPr>
          <p:nvPr>
            <p:ph type="hdr" sz="quarter"/>
          </p:nvPr>
        </p:nvSpPr>
        <p:spPr>
          <a:xfrm>
            <a:off x="0" y="108860"/>
            <a:ext cx="2971800" cy="457200"/>
          </a:xfrm>
          <a:prstGeom prst="rect">
            <a:avLst/>
          </a:prstGeom>
        </p:spPr>
        <p:txBody>
          <a:bodyPr vert="horz" lIns="91440" tIns="45720" rIns="91440" bIns="45720" rtlCol="0"/>
          <a:lstStyle>
            <a:lvl1pPr algn="l" defTabSz="1219120" fontAlgn="auto">
              <a:spcBef>
                <a:spcPts val="0"/>
              </a:spcBef>
              <a:spcAft>
                <a:spcPts val="0"/>
              </a:spcAft>
              <a:defRPr sz="1200" b="0" i="0" dirty="0">
                <a:latin typeface="Raleway-v4020 Regular"/>
                <a:ea typeface="+mn-ea"/>
                <a:cs typeface="Arial" panose="020B0604020202020204" pitchFamily="34" charset="0"/>
              </a:defRPr>
            </a:lvl1pPr>
          </a:lstStyle>
          <a:p>
            <a:pPr>
              <a:defRPr/>
            </a:pPr>
            <a:r>
              <a:rPr lang="en-US" dirty="0"/>
              <a:t>Chef Intermediate</a:t>
            </a:r>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b="0" i="0" kern="1200">
        <a:solidFill>
          <a:schemeClr val="tx1"/>
        </a:solidFill>
        <a:latin typeface="Raleway-v4020 Regular"/>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Running with Scissors</a:t>
            </a:r>
          </a:p>
        </p:txBody>
      </p:sp>
      <p:sp>
        <p:nvSpPr>
          <p:cNvPr id="5" name="Header Placeholder 4"/>
          <p:cNvSpPr>
            <a:spLocks noGrp="1"/>
          </p:cNvSpPr>
          <p:nvPr>
            <p:ph type="hdr" sz="quarter" idx="11"/>
          </p:nvPr>
        </p:nvSpPr>
        <p:spPr/>
        <p:txBody>
          <a:bodyPr/>
          <a:lstStyle/>
          <a:p>
            <a:pPr>
              <a:defRPr/>
            </a:pPr>
            <a:r>
              <a:rPr lang="en-US" dirty="0" err="1"/>
              <a:t>ChefConf</a:t>
            </a:r>
            <a:r>
              <a:rPr lang="en-US" dirty="0"/>
              <a:t> 2018</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start let me introduce myself. Then I would like it if everyone had a chance to introduce themselves.</a:t>
            </a:r>
          </a:p>
          <a:p>
            <a:endParaRPr lang="en-US" baseline="0" dirty="0"/>
          </a:p>
          <a:p>
            <a:r>
              <a:rPr lang="en-US" baseline="0" dirty="0"/>
              <a:t>Instructor Note: Often times with larger, in-person groups I prefer to have the individuals perform this introduction one-on-one. Having people leave their desks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121672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workshop</a:t>
            </a:r>
            <a:r>
              <a:rPr lang="en-US" baseline="0" dirty="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696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workshop</a:t>
            </a:r>
            <a:r>
              <a:rPr lang="en-US" baseline="0" dirty="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589829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During the workshop I want to give you as much autonomy as possible to explore the material presented. Learning in this manner can be challenging if you are expecting to be told exactly what code to write to solve the problems. I will start by introducing the challenge and then present the concepts that will assist you in overcoming this challenge. Then it will be your turn to complete the challenge applying these concepts in this specific scenario.</a:t>
            </a:r>
          </a:p>
          <a:p>
            <a:pPr marL="0" marR="0" lvl="0" indent="0" algn="l" defTabSz="1217613" rtl="0" eaLnBrk="1" fontAlgn="base" latinLnBrk="0" hangingPunct="1">
              <a:lnSpc>
                <a:spcPct val="90000"/>
              </a:lnSpc>
              <a:spcBef>
                <a:spcPct val="30000"/>
              </a:spcBef>
              <a:spcAft>
                <a:spcPts val="450"/>
              </a:spcAft>
              <a:buClrTx/>
              <a:buSzTx/>
              <a:buFontTx/>
              <a:buNone/>
              <a:tabLst/>
              <a:defRPr/>
            </a:pPr>
            <a:endParaRPr lang="en-US" dirty="0"/>
          </a:p>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You are not alone. I encourage you to work together to solve these challenges together. Myself and the other facilitators are here to help you if you feel uncertain about what you are suppose to accomplish or how to accomplish it. Together we will get through these exercises.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541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ways to engage with the content. The preferred path for those of us here to support you is on a remote workstation. The link provided has each of your names listed and an instance available that you are able to connect to and use. It has all the tools and the content that was tested against it.</a:t>
            </a:r>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903441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2958855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294705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8513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3102442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920322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1804456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55818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79875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71414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3082464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3205835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878090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a:t>Chef Software, Inc.</a:t>
            </a:r>
            <a:endParaRPr lang="en-US" dirty="0"/>
          </a:p>
        </p:txBody>
      </p:sp>
      <p:sp>
        <p:nvSpPr>
          <p:cNvPr id="5" name="Header Placeholder 4"/>
          <p:cNvSpPr>
            <a:spLocks noGrp="1"/>
          </p:cNvSpPr>
          <p:nvPr>
            <p:ph type="hdr" sz="quarter" idx="11"/>
          </p:nvPr>
        </p:nvSpPr>
        <p:spPr/>
        <p:txBody>
          <a:bodyPr/>
          <a:lstStyle/>
          <a:p>
            <a:pPr>
              <a:defRPr/>
            </a:pPr>
            <a:r>
              <a:rPr lang="en-US"/>
              <a:t>Chef Intermediate</a:t>
            </a:r>
            <a:endParaRPr lang="en-US" dirty="0"/>
          </a:p>
        </p:txBody>
      </p:sp>
    </p:spTree>
    <p:extLst>
      <p:ext uri="{BB962C8B-B14F-4D97-AF65-F5344CB8AC3E}">
        <p14:creationId xmlns:p14="http://schemas.microsoft.com/office/powerpoint/2010/main" val="1697903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3928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02146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10084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9219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511455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18775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throughout this</a:t>
            </a:r>
            <a:r>
              <a:rPr lang="en-US" baseline="0" dirty="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p:txBody>
      </p:sp>
      <p:sp>
        <p:nvSpPr>
          <p:cNvPr id="5" name="Header Placeholder 4"/>
          <p:cNvSpPr>
            <a:spLocks noGrp="1"/>
          </p:cNvSpPr>
          <p:nvPr>
            <p:ph type="hdr" sz="quarter" idx="11"/>
          </p:nvPr>
        </p:nvSpPr>
        <p:spPr/>
        <p:txBody>
          <a:bodyPr/>
          <a:lstStyle/>
          <a:p>
            <a:pPr>
              <a:defRPr/>
            </a:pPr>
            <a:r>
              <a:rPr lang="en-US" dirty="0"/>
              <a:t>Chef Intermediate</a:t>
            </a:r>
          </a:p>
        </p:txBody>
      </p:sp>
      <p:sp>
        <p:nvSpPr>
          <p:cNvPr id="7" name="Date Placeholder 6"/>
          <p:cNvSpPr>
            <a:spLocks noGrp="1"/>
          </p:cNvSpPr>
          <p:nvPr>
            <p:ph type="dt" idx="13"/>
          </p:nvPr>
        </p:nvSpPr>
        <p:spPr/>
        <p:txBody>
          <a:bodyPr/>
          <a:lstStyle/>
          <a:p>
            <a:pPr>
              <a:defRPr/>
            </a:pPr>
            <a:r>
              <a:rPr lang="en-US" dirty="0"/>
              <a:t>Chef Software, Inc.</a:t>
            </a:r>
          </a:p>
        </p:txBody>
      </p:sp>
    </p:spTree>
    <p:extLst>
      <p:ext uri="{BB962C8B-B14F-4D97-AF65-F5344CB8AC3E}">
        <p14:creationId xmlns:p14="http://schemas.microsoft.com/office/powerpoint/2010/main" val="1316341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i="0" spc="0" baseline="0">
                <a:solidFill>
                  <a:schemeClr val="accent1"/>
                </a:solidFill>
              </a:defRPr>
            </a:lvl1pPr>
          </a:lstStyle>
          <a:p>
            <a:r>
              <a:rPr lang="en-US" dirty="0"/>
              <a:t>Click to edit Master title style</a:t>
            </a:r>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Inconsolata Medium" panose="020B0609030003000000"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b="0" i="0">
                <a:latin typeface="Raleway-v4020 Regular"/>
              </a:defRPr>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E1AD2E-7604-A641-B0F5-2A863B125E61}"/>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b="1" i="0" dirty="0">
                <a:ln w="18415" cmpd="sng">
                  <a:solidFill>
                    <a:srgbClr val="FFFFFF"/>
                  </a:solidFill>
                  <a:prstDash val="solid"/>
                </a:ln>
                <a:solidFill>
                  <a:schemeClr val="bg2">
                    <a:lumMod val="95000"/>
                    <a:alpha val="50000"/>
                  </a:schemeClr>
                </a:solidFill>
                <a:latin typeface="Raleway-v4020 Regular"/>
                <a:ea typeface="+mn-ea"/>
                <a:cs typeface="+mn-cs"/>
              </a:rPr>
              <a:t>OVERVIEW</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i="0" spc="0" baseline="0">
                <a:solidFill>
                  <a:schemeClr val="accent1"/>
                </a:solidFill>
              </a:defRPr>
            </a:lvl1pPr>
          </a:lstStyle>
          <a:p>
            <a:r>
              <a:rPr lang="en-US" dirty="0"/>
              <a:t>Overview</a:t>
            </a:r>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6F4459-6D53-A241-95D7-AC1A1EF3A993}"/>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BA014A-5037-7047-8AE6-A1411B8D4DCA}"/>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553581" y="2292126"/>
            <a:ext cx="12437057" cy="852712"/>
          </a:xfrm>
        </p:spPr>
        <p:txBody>
          <a:bodyPr lIns="91440" tIns="91440" rIns="91440" bIns="91440" anchor="ctr"/>
          <a:lstStyle>
            <a:lvl1pPr>
              <a:lnSpc>
                <a:spcPct val="90000"/>
              </a:lnSpc>
              <a:defRPr sz="6400" b="1" i="0" spc="0" baseline="0">
                <a:solidFill>
                  <a:schemeClr val="accent1"/>
                </a:solidFill>
              </a:defRPr>
            </a:lvl1pPr>
          </a:lstStyle>
          <a:p>
            <a:r>
              <a:rPr lang="en-US" dirty="0"/>
              <a:t>Exercise</a:t>
            </a:r>
          </a:p>
        </p:txBody>
      </p:sp>
      <p:sp>
        <p:nvSpPr>
          <p:cNvPr id="13" name="Content Placeholder 12"/>
          <p:cNvSpPr>
            <a:spLocks noGrp="1"/>
          </p:cNvSpPr>
          <p:nvPr>
            <p:ph sz="quarter" idx="11" hasCustomPrompt="1"/>
          </p:nvPr>
        </p:nvSpPr>
        <p:spPr>
          <a:xfrm>
            <a:off x="1671638" y="3260725"/>
            <a:ext cx="12319000" cy="2676436"/>
          </a:xfrm>
          <a:prstGeom prst="rect">
            <a:avLst/>
          </a:prstGeom>
        </p:spPr>
        <p:txBody>
          <a:bodyPr anchor="ctr">
            <a:normAutofit/>
          </a:bodyPr>
          <a:lstStyle>
            <a:lvl1pPr marL="579117" indent="-457200" algn="l">
              <a:spcBef>
                <a:spcPts val="800"/>
              </a:spcBef>
              <a:buFont typeface="Wingdings" pitchFamily="2" charset="2"/>
              <a:buChar char="q"/>
              <a:defRPr sz="2800" i="0" baseline="0">
                <a:solidFill>
                  <a:schemeClr val="tx2"/>
                </a:solidFill>
              </a:defRPr>
            </a:lvl1pPr>
            <a:lvl2pPr>
              <a:defRPr i="0"/>
            </a:lvl2pPr>
            <a:lvl3pPr>
              <a:defRPr i="0"/>
            </a:lvl3pPr>
            <a:lvl4pPr>
              <a:defRPr i="0"/>
            </a:lvl4pPr>
          </a:lstStyle>
          <a:p>
            <a:pPr lvl="0"/>
            <a:r>
              <a:rPr lang="en-US" dirty="0"/>
              <a:t>Click to edit Master text styles</a:t>
            </a:r>
          </a:p>
        </p:txBody>
      </p:sp>
      <p:sp>
        <p:nvSpPr>
          <p:cNvPr id="11" name="Title 1">
            <a:extLst>
              <a:ext uri="{FF2B5EF4-FFF2-40B4-BE49-F238E27FC236}">
                <a16:creationId xmlns:a16="http://schemas.microsoft.com/office/drawing/2014/main" id="{333C2D97-E04B-8349-866D-707AA5A537A1}"/>
              </a:ext>
            </a:extLst>
          </p:cNvPr>
          <p:cNvSpPr txBox="1">
            <a:spLocks/>
          </p:cNvSpPr>
          <p:nvPr userDrawn="1"/>
        </p:nvSpPr>
        <p:spPr bwMode="white">
          <a:xfrm>
            <a:off x="1553581" y="6106908"/>
            <a:ext cx="12319001" cy="852712"/>
          </a:xfrm>
          <a:prstGeom prst="rect">
            <a:avLst/>
          </a:prstGeom>
        </p:spPr>
        <p:txBody>
          <a:bodyPr vert="horz" wrap="square" lIns="91440" tIns="91440" rIns="91440" bIns="91440" rtlCol="0" anchor="ctr" anchorCtr="0">
            <a:normAutofit fontScale="92500" lnSpcReduction="20000"/>
          </a:bodyPr>
          <a:lstStyle>
            <a:lvl1pPr algn="l" defTabSz="1217613" rtl="0" eaLnBrk="1" fontAlgn="base" hangingPunct="1">
              <a:lnSpc>
                <a:spcPct val="90000"/>
              </a:lnSpc>
              <a:spcBef>
                <a:spcPct val="0"/>
              </a:spcBef>
              <a:spcAft>
                <a:spcPct val="0"/>
              </a:spcAft>
              <a:defRPr lang="en-US" sz="6400" b="1" i="0" kern="1200" spc="0" baseline="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a:t>Success</a:t>
            </a:r>
          </a:p>
        </p:txBody>
      </p:sp>
      <p:sp>
        <p:nvSpPr>
          <p:cNvPr id="12" name="Content Placeholder 12">
            <a:extLst>
              <a:ext uri="{FF2B5EF4-FFF2-40B4-BE49-F238E27FC236}">
                <a16:creationId xmlns:a16="http://schemas.microsoft.com/office/drawing/2014/main" id="{D72EBE27-3521-9C43-8B90-739EF026AF1A}"/>
              </a:ext>
            </a:extLst>
          </p:cNvPr>
          <p:cNvSpPr>
            <a:spLocks noGrp="1"/>
          </p:cNvSpPr>
          <p:nvPr>
            <p:ph sz="quarter" idx="12" hasCustomPrompt="1"/>
          </p:nvPr>
        </p:nvSpPr>
        <p:spPr>
          <a:xfrm>
            <a:off x="1671638" y="7075507"/>
            <a:ext cx="12200944" cy="857879"/>
          </a:xfrm>
          <a:prstGeom prst="rect">
            <a:avLst/>
          </a:prstGeom>
        </p:spPr>
        <p:txBody>
          <a:bodyPr anchor="ctr">
            <a:normAutofit/>
          </a:bodyPr>
          <a:lstStyle>
            <a:lvl1pPr marL="121917" indent="0" algn="l">
              <a:spcBef>
                <a:spcPts val="800"/>
              </a:spcBef>
              <a:buNone/>
              <a:defRPr sz="2800" i="0" baseline="0">
                <a:solidFill>
                  <a:schemeClr val="tx2"/>
                </a:solidFill>
              </a:defRPr>
            </a:lvl1pPr>
            <a:lvl2pPr>
              <a:defRPr i="0"/>
            </a:lvl2pPr>
            <a:lvl3pPr>
              <a:defRPr i="0"/>
            </a:lvl3pPr>
            <a:lvl4pPr>
              <a:defRPr i="0"/>
            </a:lvl4pPr>
          </a:lstStyle>
          <a:p>
            <a:pPr lvl="0"/>
            <a:r>
              <a:rPr lang="en-US" dirty="0"/>
              <a:t>Click to edit Master text styles</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0CFCC48-02E8-484D-9B85-1DC4FB2B36FE}"/>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REVIEW</a:t>
            </a: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i="0"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B76F97-7FF7-DA4E-B6DB-C4FDF6F68B4F}"/>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AAF706-D63D-554C-939A-0810DFEF0860}"/>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REFERENCE</a:t>
            </a: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a:t>Click to edit Master title style</a:t>
            </a:r>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578595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lvl1pPr>
              <a:defRPr b="1" i="0"/>
            </a:lvl1pPr>
          </a:lstStyle>
          <a:p>
            <a:r>
              <a:rPr lang="en-US" dirty="0"/>
              <a:t>Click to edit Master title style</a:t>
            </a:r>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Inconsolata Medium" panose="020B0609030003000000" pitchFamily="49" charset="0"/>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Inconsolata Medium" panose="020B0609030003000000" pitchFamily="49" charset="0"/>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b="1" i="0"/>
            </a:lvl1pPr>
          </a:lstStyle>
          <a:p>
            <a:r>
              <a:rPr lang="en-US" dirty="0"/>
              <a:t>Click to edit Master title style</a:t>
            </a:r>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Inconsolata Medium" panose="020B0609030003000000"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Inconsolata Medium" panose="020B0609030003000000" pitchFamily="49" charset="0"/>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Inconsolata Medium" panose="020B0609030003000000"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Inconsolata Medium" panose="020B0609030003000000"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Inconsolata Medium" panose="020B0609030003000000"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609914" y="1337260"/>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Inconsolata Medium" panose="020B0609030003000000"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Inconsolata Medium" panose="020B0609030003000000"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5326043" y="8136644"/>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a:cxnSpLocks/>
          </p:cNvCxnSpPr>
          <p:nvPr/>
        </p:nvCxnSpPr>
        <p:spPr>
          <a:xfrm flipH="1">
            <a:off x="0" y="8115300"/>
            <a:ext cx="16256000" cy="1"/>
          </a:xfrm>
          <a:prstGeom prst="line">
            <a:avLst/>
          </a:prstGeom>
          <a:ln>
            <a:solidFill>
              <a:schemeClr val="accent1">
                <a:alpha val="50000"/>
              </a:schemeClr>
            </a:solidFill>
          </a:ln>
          <a:effectLst/>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b="0" i="0" dirty="0">
                <a:solidFill>
                  <a:srgbClr val="7D868C"/>
                </a:solidFill>
                <a:latin typeface="Raleway-v4020 Regular"/>
                <a:ea typeface="+mn-ea"/>
                <a:cs typeface="+mn-cs"/>
              </a:rPr>
              <a:t>©</a:t>
            </a:r>
            <a:r>
              <a:rPr lang="is-IS" b="0" i="0" dirty="0">
                <a:solidFill>
                  <a:srgbClr val="7D868C"/>
                </a:solidFill>
                <a:latin typeface="Raleway-v4020 Regular"/>
                <a:ea typeface="+mn-ea"/>
                <a:cs typeface="+mn-cs"/>
              </a:rPr>
              <a:t>2018</a:t>
            </a:r>
            <a:r>
              <a:rPr lang="en-US" b="0" i="0" dirty="0">
                <a:solidFill>
                  <a:srgbClr val="7D868C"/>
                </a:solidFill>
                <a:latin typeface="Raleway-v4020 Regular"/>
                <a:ea typeface="+mn-ea"/>
                <a:cs typeface="+mn-cs"/>
              </a:rPr>
              <a:t> Chef Software Inc</a:t>
            </a:r>
            <a:r>
              <a:rPr lang="en-US" b="0" i="0" dirty="0">
                <a:latin typeface="Raleway-v4020 Regular"/>
                <a:ea typeface="+mn-ea"/>
                <a:cs typeface="+mn-cs"/>
              </a:rPr>
              <a:t>.</a:t>
            </a:r>
          </a:p>
          <a:p>
            <a:pPr defTabSz="1219120" fontAlgn="auto">
              <a:spcBef>
                <a:spcPts val="0"/>
              </a:spcBef>
              <a:spcAft>
                <a:spcPts val="0"/>
              </a:spcAft>
              <a:defRPr/>
            </a:pPr>
            <a:endParaRPr lang="en-US" b="0" i="0" dirty="0">
              <a:latin typeface="Raleway-v4020 Regular"/>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fld id="{F0B79B2F-E1DD-4D43-95B3-EA08C411D807}" type="slidenum">
              <a:rPr lang="en-US" b="0" i="0" smtClean="0">
                <a:solidFill>
                  <a:srgbClr val="7F7F7F"/>
                </a:solidFill>
                <a:latin typeface="Raleway-v4020 Regular"/>
                <a:ea typeface="+mn-ea"/>
                <a:cs typeface="+mn-cs"/>
              </a:rPr>
              <a:pPr algn="ctr" defTabSz="1219120" fontAlgn="auto">
                <a:spcBef>
                  <a:spcPts val="0"/>
                </a:spcBef>
                <a:spcAft>
                  <a:spcPts val="0"/>
                </a:spcAft>
                <a:defRPr/>
              </a:pPr>
              <a:t>‹#›</a:t>
            </a:fld>
            <a:endParaRPr lang="en-US" b="0" i="0" dirty="0">
              <a:solidFill>
                <a:srgbClr val="7F7F7F"/>
              </a:solidFill>
              <a:latin typeface="Raleway-v4020 Regular"/>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50" r:id="rId12"/>
    <p:sldLayoutId id="2147483853" r:id="rId13"/>
    <p:sldLayoutId id="2147483854" r:id="rId14"/>
    <p:sldLayoutId id="2147483866" r:id="rId15"/>
    <p:sldLayoutId id="2147483851" r:id="rId16"/>
    <p:sldLayoutId id="2147483852" r:id="rId17"/>
    <p:sldLayoutId id="2147483843" r:id="rId18"/>
    <p:sldLayoutId id="2147483867" r:id="rId19"/>
  </p:sldLayoutIdLst>
  <p:transition spd="med">
    <p:fade/>
  </p:transition>
  <p:hf hdr="0" dt="0"/>
  <p:txStyles>
    <p:titleStyle>
      <a:lvl1pPr algn="l" defTabSz="1217613" rtl="0" eaLnBrk="1" fontAlgn="base" hangingPunct="1">
        <a:lnSpc>
          <a:spcPct val="90000"/>
        </a:lnSpc>
        <a:spcBef>
          <a:spcPct val="0"/>
        </a:spcBef>
        <a:spcAft>
          <a:spcPct val="0"/>
        </a:spcAft>
        <a:defRPr lang="en-US" sz="5800" b="1" i="0" kern="1200" dirty="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b="0" i="0" kern="1200">
          <a:solidFill>
            <a:srgbClr val="3E4346"/>
          </a:solidFill>
          <a:latin typeface="Raleway-v4020 Regular"/>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b="0" i="0" kern="1200">
          <a:solidFill>
            <a:srgbClr val="3E4346"/>
          </a:solidFill>
          <a:latin typeface="Raleway-v4020 Regular"/>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b="0" i="0" kern="1200">
          <a:solidFill>
            <a:srgbClr val="3E4346"/>
          </a:solidFill>
          <a:latin typeface="Raleway-v4020 Regular"/>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112" userDrawn="1">
          <p15:clr>
            <a:srgbClr val="F26B43"/>
          </p15:clr>
        </p15:guide>
        <p15:guide id="2" pos="51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hyperlink" Target="http://localhost:8000/scans/ID" TargetMode="External"/><Relationship Id="rId2" Type="http://schemas.openxmlformats.org/officeDocument/2006/relationships/hyperlink" Target="http://localhost:8000/scans" TargetMode="Externa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hyperlink" Target="http://localhost:8000/scans/ID" TargetMode="External"/><Relationship Id="rId2" Type="http://schemas.openxmlformats.org/officeDocument/2006/relationships/hyperlink" Target="http://localhost:8000/scans"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kitchen.ci/docs/getting-started/kitchen-yml"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yaml.or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hyperlink" Target="http://localhost:8000/scans/ID" TargetMode="External"/><Relationship Id="rId2" Type="http://schemas.openxmlformats.org/officeDocument/2006/relationships/hyperlink" Target="http://localhost:8000/scans" TargetMode="Externa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emf"/><Relationship Id="rId7"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A33B6F-7A7D-6145-92DC-4B548D6A2FEE}"/>
              </a:ext>
            </a:extLst>
          </p:cNvPr>
          <p:cNvSpPr>
            <a:spLocks noGrp="1"/>
          </p:cNvSpPr>
          <p:nvPr>
            <p:ph type="body" sz="quarter" idx="12"/>
          </p:nvPr>
        </p:nvSpPr>
        <p:spPr/>
        <p:txBody>
          <a:bodyPr anchor="ctr"/>
          <a:lstStyle/>
          <a:p>
            <a:pPr algn="ctr"/>
            <a:r>
              <a:rPr lang="en-US" sz="8000" dirty="0"/>
              <a:t>Running with Scissors</a:t>
            </a:r>
          </a:p>
        </p:txBody>
      </p:sp>
    </p:spTree>
    <p:extLst>
      <p:ext uri="{BB962C8B-B14F-4D97-AF65-F5344CB8AC3E}">
        <p14:creationId xmlns:p14="http://schemas.microsoft.com/office/powerpoint/2010/main" val="373192778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43E39-639D-8242-AA84-E9745E68AB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DAD0683-EFC6-604A-9093-6980DC0A4DA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900519879"/>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Re-use with </a:t>
            </a:r>
            <a:r>
              <a:rPr lang="en-US" dirty="0" err="1"/>
              <a:t>InSpec</a:t>
            </a:r>
            <a:r>
              <a:rPr lang="en-US"/>
              <a:t> Profiles</a:t>
            </a:r>
            <a:endParaRPr lang="en-US" dirty="0"/>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1631114090"/>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20719837"/>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460299528"/>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Web Service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The web service launches a website that accepts JSON payloads.</a:t>
            </a:r>
          </a:p>
          <a:p>
            <a:endParaRPr lang="en-US" dirty="0"/>
          </a:p>
          <a:p>
            <a:r>
              <a:rPr lang="en-US" dirty="0"/>
              <a:t>GET </a:t>
            </a:r>
            <a:r>
              <a:rPr lang="en-US" dirty="0">
                <a:hlinkClick r:id="rId2"/>
              </a:rPr>
              <a:t>http://localhost:8000/scans</a:t>
            </a:r>
            <a:endParaRPr lang="en-US" dirty="0"/>
          </a:p>
          <a:p>
            <a:r>
              <a:rPr lang="en-US" dirty="0"/>
              <a:t>POST </a:t>
            </a:r>
            <a:r>
              <a:rPr lang="en-US" dirty="0">
                <a:hlinkClick r:id="rId2"/>
              </a:rPr>
              <a:t>http://localhost:8000/scans</a:t>
            </a:r>
            <a:r>
              <a:rPr lang="en-US" dirty="0"/>
              <a:t> with JSON payload</a:t>
            </a:r>
          </a:p>
          <a:p>
            <a:r>
              <a:rPr lang="en-US" dirty="0"/>
              <a:t>GET </a:t>
            </a:r>
            <a:r>
              <a:rPr lang="en-US" dirty="0">
                <a:hlinkClick r:id="rId3"/>
              </a:rPr>
              <a:t>http://localhost:8000/scans/ID</a:t>
            </a:r>
            <a:endParaRPr lang="en-US" dirty="0"/>
          </a:p>
          <a:p>
            <a:r>
              <a:rPr lang="en-US" dirty="0"/>
              <a:t>DELETE </a:t>
            </a:r>
            <a:r>
              <a:rPr lang="en-US" dirty="0">
                <a:hlinkClick r:id="rId3"/>
              </a:rPr>
              <a:t>http://localhost:8000/scans/ID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287889746"/>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Rust Application</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rust</a:t>
            </a:r>
          </a:p>
          <a:p>
            <a:r>
              <a:rPr lang="en-US" dirty="0" err="1"/>
              <a:t>rustup</a:t>
            </a:r>
            <a:r>
              <a:rPr lang="en-US" dirty="0"/>
              <a:t> (nightly releases)</a:t>
            </a:r>
          </a:p>
          <a:p>
            <a:r>
              <a:rPr lang="en-US" dirty="0"/>
              <a:t>cargo</a:t>
            </a:r>
          </a:p>
          <a:p>
            <a:r>
              <a:rPr lang="en-US" dirty="0"/>
              <a:t>diesel-cli</a:t>
            </a:r>
          </a:p>
        </p:txBody>
      </p:sp>
    </p:spTree>
    <p:extLst>
      <p:ext uri="{BB962C8B-B14F-4D97-AF65-F5344CB8AC3E}">
        <p14:creationId xmlns:p14="http://schemas.microsoft.com/office/powerpoint/2010/main" val="1916456069"/>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094962682"/>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Initializing an </a:t>
            </a:r>
            <a:r>
              <a:rPr lang="en-US" dirty="0" err="1"/>
              <a:t>InSpec</a:t>
            </a:r>
            <a:r>
              <a:rPr lang="en-US" dirty="0"/>
              <a:t> profile</a:t>
            </a:r>
          </a:p>
          <a:p>
            <a:r>
              <a:rPr lang="en-US" dirty="0"/>
              <a:t>Using a </a:t>
            </a:r>
            <a:r>
              <a:rPr lang="en-US" dirty="0" err="1"/>
              <a:t>InSpec</a:t>
            </a:r>
            <a:r>
              <a:rPr lang="en-US" dirty="0"/>
              <a:t> profile within Test Kitchen</a:t>
            </a:r>
          </a:p>
          <a:p>
            <a:r>
              <a:rPr lang="en-US" dirty="0"/>
              <a:t>Conditionally executing controls</a:t>
            </a:r>
          </a:p>
          <a:p>
            <a:endParaRPr lang="en-US" dirty="0"/>
          </a:p>
        </p:txBody>
      </p:sp>
    </p:spTree>
    <p:extLst>
      <p:ext uri="{BB962C8B-B14F-4D97-AF65-F5344CB8AC3E}">
        <p14:creationId xmlns:p14="http://schemas.microsoft.com/office/powerpoint/2010/main" val="1667047384"/>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525982440"/>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Third Web Service</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Converge the cookbook</a:t>
            </a:r>
          </a:p>
          <a:p>
            <a:r>
              <a:rPr lang="en-US" dirty="0"/>
              <a:t>Write tests in the cookbook or in the profile</a:t>
            </a:r>
          </a:p>
          <a:p>
            <a:r>
              <a:rPr lang="en-US" dirty="0"/>
              <a:t>Execute the tests</a:t>
            </a:r>
          </a:p>
          <a:p>
            <a:endParaRPr lang="en-US" dirty="0"/>
          </a:p>
          <a:p>
            <a:r>
              <a:rPr lang="en-US" dirty="0"/>
              <a:t>Assist, Break it, Explore or Refactor</a:t>
            </a:r>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3473112"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3143702965"/>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35338607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r>
              <a:rPr lang="en-US" sz="3600" b="1" dirty="0"/>
              <a:t>Ask Us Anything:</a:t>
            </a:r>
            <a:r>
              <a:rPr lang="en-US" sz="3600" dirty="0"/>
              <a:t> It is important that we answer your questions and set you on the path to be able to find more answers.</a:t>
            </a:r>
          </a:p>
        </p:txBody>
      </p:sp>
    </p:spTree>
    <p:extLst>
      <p:ext uri="{BB962C8B-B14F-4D97-AF65-F5344CB8AC3E}">
        <p14:creationId xmlns:p14="http://schemas.microsoft.com/office/powerpoint/2010/main" val="1590244078"/>
      </p:ext>
    </p:extLst>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73519219"/>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3842857242"/>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5674512"/>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08402388"/>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Scanning on Converge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Ensure that your tests work during development and in production.</a:t>
            </a:r>
          </a:p>
        </p:txBody>
      </p:sp>
    </p:spTree>
    <p:extLst>
      <p:ext uri="{BB962C8B-B14F-4D97-AF65-F5344CB8AC3E}">
        <p14:creationId xmlns:p14="http://schemas.microsoft.com/office/powerpoint/2010/main" val="2154734524"/>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863027298"/>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audit cookbook (and its attributes)</a:t>
            </a:r>
          </a:p>
          <a:p>
            <a:r>
              <a:rPr lang="en-US" dirty="0"/>
              <a:t>wrapper cookbook pattern</a:t>
            </a:r>
          </a:p>
          <a:p>
            <a:r>
              <a:rPr lang="en-US" dirty="0" err="1"/>
              <a:t>Chef.event_handler</a:t>
            </a:r>
            <a:r>
              <a:rPr lang="en-US" dirty="0"/>
              <a:t> (12.5)</a:t>
            </a:r>
          </a:p>
          <a:p>
            <a:r>
              <a:rPr lang="en-US" dirty="0" err="1"/>
              <a:t>chef_handler</a:t>
            </a:r>
            <a:r>
              <a:rPr lang="en-US" dirty="0"/>
              <a:t> (external cookbook or chef-client 14.0)</a:t>
            </a:r>
          </a:p>
          <a:p>
            <a:r>
              <a:rPr lang="en-US" dirty="0"/>
              <a:t>testing it with test kitchen</a:t>
            </a:r>
          </a:p>
          <a:p>
            <a:endParaRPr lang="en-US" dirty="0"/>
          </a:p>
        </p:txBody>
      </p:sp>
    </p:spTree>
    <p:extLst>
      <p:ext uri="{BB962C8B-B14F-4D97-AF65-F5344CB8AC3E}">
        <p14:creationId xmlns:p14="http://schemas.microsoft.com/office/powerpoint/2010/main" val="979217255"/>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D18C-B8AE-2D44-8478-9DE43CD35E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120662-DE82-204B-8683-6671251C56EB}"/>
              </a:ext>
            </a:extLst>
          </p:cNvPr>
          <p:cNvSpPr>
            <a:spLocks noGrp="1"/>
          </p:cNvSpPr>
          <p:nvPr>
            <p:ph sz="quarter" idx="10"/>
          </p:nvPr>
        </p:nvSpPr>
        <p:spPr/>
        <p:txBody>
          <a:bodyPr/>
          <a:lstStyle/>
          <a:p>
            <a:r>
              <a:rPr lang="en-US" dirty="0"/>
              <a:t># @see https://</a:t>
            </a:r>
            <a:r>
              <a:rPr lang="en-US" dirty="0" err="1"/>
              <a:t>github.com</a:t>
            </a:r>
            <a:r>
              <a:rPr lang="en-US" dirty="0"/>
              <a:t>/chef-cookbooks/audit</a:t>
            </a:r>
          </a:p>
          <a:p>
            <a:endParaRPr lang="en-US" dirty="0"/>
          </a:p>
          <a:p>
            <a:r>
              <a:rPr lang="en-US" dirty="0" err="1"/>
              <a:t>node.default</a:t>
            </a:r>
            <a:r>
              <a:rPr lang="en-US" dirty="0"/>
              <a:t>['audit'] = {  'reporter' =&gt; '</a:t>
            </a:r>
            <a:r>
              <a:rPr lang="en-US" dirty="0" err="1"/>
              <a:t>json</a:t>
            </a:r>
            <a:r>
              <a:rPr lang="en-US" dirty="0"/>
              <a:t>-file',  'interval' =&gt; { 'enabled' =&gt; false },  'profiles' =&gt; [    # TODO: A profile that looks the one that they developed but on the web    # TODO: their profile zipped up and stored into the cookbook    {      "name" =&gt; "</a:t>
            </a:r>
            <a:r>
              <a:rPr lang="en-US" dirty="0" err="1"/>
              <a:t>linux</a:t>
            </a:r>
            <a:r>
              <a:rPr lang="en-US" dirty="0"/>
              <a:t>-baseline",      "supermarket" =&gt; "dev-sec/</a:t>
            </a:r>
            <a:r>
              <a:rPr lang="en-US" dirty="0" err="1"/>
              <a:t>linux</a:t>
            </a:r>
            <a:r>
              <a:rPr lang="en-US" dirty="0"/>
              <a:t>-baseline"    }  ]}</a:t>
            </a:r>
          </a:p>
        </p:txBody>
      </p:sp>
      <p:sp>
        <p:nvSpPr>
          <p:cNvPr id="4" name="Text Placeholder 3">
            <a:extLst>
              <a:ext uri="{FF2B5EF4-FFF2-40B4-BE49-F238E27FC236}">
                <a16:creationId xmlns:a16="http://schemas.microsoft.com/office/drawing/2014/main" id="{BB74AE22-6549-BC4C-A783-8629621AE1A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7AEA3B7-DD66-B647-BB70-8E2D623BE083}"/>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584F889-4C67-0141-AF8F-79BC323C8AB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63006791"/>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bash</a:t>
            </a:r>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30019566"/>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a:t>
            </a:r>
            <a:r>
              <a:rPr lang="en-US" dirty="0" err="1"/>
              <a:t>shell_out</a:t>
            </a:r>
            <a:endParaRPr lang="en-US" dirty="0"/>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7141036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Introduce Yourselves</a:t>
            </a:r>
          </a:p>
        </p:txBody>
      </p:sp>
      <p:sp>
        <p:nvSpPr>
          <p:cNvPr id="3" name="Text Placeholder 2"/>
          <p:cNvSpPr>
            <a:spLocks noGrp="1"/>
          </p:cNvSpPr>
          <p:nvPr>
            <p:ph type="body" sz="quarter" idx="12"/>
          </p:nvPr>
        </p:nvSpPr>
        <p:spPr/>
        <p:txBody>
          <a:bodyPr/>
          <a:lstStyle/>
          <a:p>
            <a:pPr marL="457200" indent="-457200">
              <a:lnSpc>
                <a:spcPct val="150000"/>
              </a:lnSpc>
              <a:buFont typeface="Wingdings" charset="2"/>
              <a:buChar char="v"/>
            </a:pPr>
            <a:r>
              <a:rPr lang="en-US" dirty="0"/>
              <a:t>Name</a:t>
            </a:r>
          </a:p>
          <a:p>
            <a:pPr marL="457200" indent="-457200">
              <a:lnSpc>
                <a:spcPct val="150000"/>
              </a:lnSpc>
              <a:buFont typeface="Wingdings" charset="2"/>
              <a:buChar char="v"/>
            </a:pPr>
            <a:r>
              <a:rPr lang="en-US" dirty="0"/>
              <a:t>Where you work</a:t>
            </a:r>
          </a:p>
          <a:p>
            <a:pPr marL="457200" indent="-457200">
              <a:lnSpc>
                <a:spcPct val="150000"/>
              </a:lnSpc>
              <a:buFont typeface="Wingdings" charset="2"/>
              <a:buChar char="v"/>
            </a:pPr>
            <a:r>
              <a:rPr lang="en-US" dirty="0"/>
              <a:t>The </a:t>
            </a:r>
            <a:r>
              <a:rPr lang="en-US" b="1" dirty="0"/>
              <a:t>best part </a:t>
            </a:r>
            <a:r>
              <a:rPr lang="en-US" dirty="0"/>
              <a:t>of your work and the </a:t>
            </a:r>
            <a:r>
              <a:rPr lang="en-US" b="1" dirty="0"/>
              <a:t>most challenging</a:t>
            </a:r>
            <a:r>
              <a:rPr lang="en-US" dirty="0"/>
              <a:t> part of your work</a:t>
            </a:r>
          </a:p>
          <a:p>
            <a:pPr marL="457200" indent="-457200">
              <a:lnSpc>
                <a:spcPct val="150000"/>
              </a:lnSpc>
              <a:buFont typeface="Wingdings" charset="2"/>
              <a:buChar char="v"/>
            </a:pPr>
            <a:r>
              <a:rPr lang="en-US" dirty="0"/>
              <a:t>A </a:t>
            </a:r>
            <a:r>
              <a:rPr lang="en-US" b="1" dirty="0"/>
              <a:t>favorite </a:t>
            </a:r>
            <a:r>
              <a:rPr lang="en-US" dirty="0"/>
              <a:t>hobby or past time as a child</a:t>
            </a:r>
          </a:p>
          <a:p>
            <a:pPr marL="457200" indent="-457200">
              <a:lnSpc>
                <a:spcPct val="150000"/>
              </a:lnSpc>
              <a:buFont typeface="Wingdings" charset="2"/>
              <a:buChar char="v"/>
            </a:pPr>
            <a:r>
              <a:rPr lang="en-US" b="1" dirty="0"/>
              <a:t>Why you came to </a:t>
            </a:r>
            <a:r>
              <a:rPr lang="en-US" b="1" dirty="0" err="1"/>
              <a:t>ChefConf</a:t>
            </a:r>
            <a:r>
              <a:rPr lang="en-US" b="1" dirty="0"/>
              <a:t> </a:t>
            </a:r>
            <a:r>
              <a:rPr lang="en-US" dirty="0"/>
              <a:t>and</a:t>
            </a:r>
            <a:r>
              <a:rPr lang="en-US" b="1" dirty="0"/>
              <a:t> what you want to get out of it</a:t>
            </a:r>
          </a:p>
        </p:txBody>
      </p:sp>
    </p:spTree>
    <p:extLst>
      <p:ext uri="{BB962C8B-B14F-4D97-AF65-F5344CB8AC3E}">
        <p14:creationId xmlns:p14="http://schemas.microsoft.com/office/powerpoint/2010/main" val="796282014"/>
      </p:ext>
    </p:extLst>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ruby/chef</a:t>
            </a:r>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4954358"/>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A55-6154-2847-9ECD-7F8536B1DE17}"/>
              </a:ext>
            </a:extLst>
          </p:cNvPr>
          <p:cNvSpPr>
            <a:spLocks noGrp="1"/>
          </p:cNvSpPr>
          <p:nvPr>
            <p:ph type="title"/>
          </p:nvPr>
        </p:nvSpPr>
        <p:spPr/>
        <p:txBody>
          <a:bodyPr/>
          <a:lstStyle/>
          <a:p>
            <a:r>
              <a:rPr lang="en-US" dirty="0"/>
              <a:t>Adding a dependency on </a:t>
            </a:r>
            <a:r>
              <a:rPr lang="en-US" dirty="0" err="1"/>
              <a:t>chef_handler</a:t>
            </a:r>
            <a:endParaRPr lang="en-US" dirty="0"/>
          </a:p>
        </p:txBody>
      </p:sp>
      <p:sp>
        <p:nvSpPr>
          <p:cNvPr id="3" name="Content Placeholder 2">
            <a:extLst>
              <a:ext uri="{FF2B5EF4-FFF2-40B4-BE49-F238E27FC236}">
                <a16:creationId xmlns:a16="http://schemas.microsoft.com/office/drawing/2014/main" id="{7E13C655-0560-E841-85FC-098D490330CA}"/>
              </a:ext>
            </a:extLst>
          </p:cNvPr>
          <p:cNvSpPr>
            <a:spLocks noGrp="1"/>
          </p:cNvSpPr>
          <p:nvPr>
            <p:ph sz="quarter" idx="10"/>
          </p:nvPr>
        </p:nvSpPr>
        <p:spPr/>
        <p:txBody>
          <a:bodyPr/>
          <a:lstStyle/>
          <a:p>
            <a:r>
              <a:rPr lang="en-US" dirty="0"/>
              <a:t>name '</a:t>
            </a:r>
            <a:r>
              <a:rPr lang="en-US" dirty="0" err="1"/>
              <a:t>azrael'maintainer</a:t>
            </a:r>
            <a:r>
              <a:rPr lang="en-US" dirty="0"/>
              <a:t> 'The </a:t>
            </a:r>
            <a:r>
              <a:rPr lang="en-US" dirty="0" err="1"/>
              <a:t>Authors'maintainer_email</a:t>
            </a:r>
            <a:r>
              <a:rPr lang="en-US" dirty="0"/>
              <a:t> '</a:t>
            </a:r>
            <a:r>
              <a:rPr lang="en-US" dirty="0" err="1"/>
              <a:t>you@example.com'license</a:t>
            </a:r>
            <a:r>
              <a:rPr lang="en-US" dirty="0"/>
              <a:t> 'All Rights </a:t>
            </a:r>
            <a:r>
              <a:rPr lang="en-US" dirty="0" err="1"/>
              <a:t>Reserved'description</a:t>
            </a:r>
            <a:r>
              <a:rPr lang="en-US" dirty="0"/>
              <a:t> 'Installs/Configures </a:t>
            </a:r>
            <a:r>
              <a:rPr lang="en-US" dirty="0" err="1"/>
              <a:t>azrael'long_description</a:t>
            </a:r>
            <a:r>
              <a:rPr lang="en-US" dirty="0"/>
              <a:t> 'Installs/Configures </a:t>
            </a:r>
            <a:r>
              <a:rPr lang="en-US" dirty="0" err="1"/>
              <a:t>azrael'version</a:t>
            </a:r>
            <a:r>
              <a:rPr lang="en-US" dirty="0"/>
              <a:t> '0.1.0'chef_version '&gt;= 12.14' if </a:t>
            </a:r>
            <a:r>
              <a:rPr lang="en-US" dirty="0" err="1"/>
              <a:t>respond_to</a:t>
            </a:r>
            <a:r>
              <a:rPr lang="en-US" dirty="0"/>
              <a:t>?(:</a:t>
            </a:r>
            <a:r>
              <a:rPr lang="en-US" dirty="0" err="1"/>
              <a:t>chef_version</a:t>
            </a:r>
            <a:r>
              <a:rPr lang="en-US" dirty="0"/>
              <a:t>)depends '</a:t>
            </a:r>
            <a:r>
              <a:rPr lang="en-US" dirty="0" err="1"/>
              <a:t>audit'depends</a:t>
            </a:r>
            <a:r>
              <a:rPr lang="en-US" dirty="0"/>
              <a:t> '</a:t>
            </a:r>
            <a:r>
              <a:rPr lang="en-US" dirty="0" err="1"/>
              <a:t>chef_handler</a:t>
            </a:r>
            <a:r>
              <a:rPr lang="en-US" dirty="0"/>
              <a:t>'</a:t>
            </a:r>
          </a:p>
        </p:txBody>
      </p:sp>
      <p:sp>
        <p:nvSpPr>
          <p:cNvPr id="4" name="Text Placeholder 3">
            <a:extLst>
              <a:ext uri="{FF2B5EF4-FFF2-40B4-BE49-F238E27FC236}">
                <a16:creationId xmlns:a16="http://schemas.microsoft.com/office/drawing/2014/main" id="{6B5A266B-9167-E248-831E-416E524FA878}"/>
              </a:ext>
            </a:extLst>
          </p:cNvPr>
          <p:cNvSpPr>
            <a:spLocks noGrp="1"/>
          </p:cNvSpPr>
          <p:nvPr>
            <p:ph type="body" sz="quarter" idx="11"/>
          </p:nvPr>
        </p:nvSpPr>
        <p:spPr/>
        <p:txBody>
          <a:bodyPr/>
          <a:lstStyle/>
          <a:p>
            <a:r>
              <a:rPr lang="en-US" dirty="0" err="1"/>
              <a:t>metadata.rb</a:t>
            </a:r>
            <a:endParaRPr lang="en-US" dirty="0"/>
          </a:p>
        </p:txBody>
      </p:sp>
      <p:sp>
        <p:nvSpPr>
          <p:cNvPr id="5" name="Text Placeholder 4">
            <a:extLst>
              <a:ext uri="{FF2B5EF4-FFF2-40B4-BE49-F238E27FC236}">
                <a16:creationId xmlns:a16="http://schemas.microsoft.com/office/drawing/2014/main" id="{0EC1E0BF-96CC-6D43-9CD0-DF2EA711E64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DD1B1FD-1041-134B-8338-4562E75CB19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0292690"/>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A55-6154-2847-9ECD-7F8536B1DE17}"/>
              </a:ext>
            </a:extLst>
          </p:cNvPr>
          <p:cNvSpPr>
            <a:spLocks noGrp="1"/>
          </p:cNvSpPr>
          <p:nvPr>
            <p:ph type="title"/>
          </p:nvPr>
        </p:nvSpPr>
        <p:spPr/>
        <p:txBody>
          <a:bodyPr/>
          <a:lstStyle/>
          <a:p>
            <a:r>
              <a:rPr lang="en-US" dirty="0"/>
              <a:t>Using the </a:t>
            </a:r>
            <a:r>
              <a:rPr lang="en-US" dirty="0" err="1"/>
              <a:t>chef_handler</a:t>
            </a:r>
            <a:r>
              <a:rPr lang="en-US" dirty="0"/>
              <a:t> resource</a:t>
            </a:r>
          </a:p>
        </p:txBody>
      </p:sp>
      <p:sp>
        <p:nvSpPr>
          <p:cNvPr id="3" name="Content Placeholder 2">
            <a:extLst>
              <a:ext uri="{FF2B5EF4-FFF2-40B4-BE49-F238E27FC236}">
                <a16:creationId xmlns:a16="http://schemas.microsoft.com/office/drawing/2014/main" id="{7E13C655-0560-E841-85FC-098D490330C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resource_chef_handler.htmlinclude_recipe</a:t>
            </a:r>
            <a:r>
              <a:rPr lang="en-US" dirty="0"/>
              <a:t> '</a:t>
            </a:r>
            <a:r>
              <a:rPr lang="en-US" dirty="0" err="1"/>
              <a:t>audit'chef_handler</a:t>
            </a:r>
            <a:r>
              <a:rPr lang="en-US" dirty="0"/>
              <a:t> 'Azrael::Handler::</a:t>
            </a:r>
            <a:r>
              <a:rPr lang="en-US" dirty="0" err="1"/>
              <a:t>UploadFile</a:t>
            </a:r>
            <a:r>
              <a:rPr lang="en-US" dirty="0"/>
              <a:t>' do  source "#{Chef::</a:t>
            </a:r>
            <a:r>
              <a:rPr lang="en-US" dirty="0" err="1"/>
              <a:t>Config</a:t>
            </a:r>
            <a:r>
              <a:rPr lang="en-US" dirty="0"/>
              <a:t>[:</a:t>
            </a:r>
            <a:r>
              <a:rPr lang="en-US" dirty="0" err="1"/>
              <a:t>cookbook_path</a:t>
            </a:r>
            <a:r>
              <a:rPr lang="en-US" dirty="0"/>
              <a:t>]}/#{</a:t>
            </a:r>
            <a:r>
              <a:rPr lang="en-US" dirty="0" err="1"/>
              <a:t>cookbook_name</a:t>
            </a:r>
            <a:r>
              <a:rPr lang="en-US" dirty="0"/>
              <a:t>}/files/default/</a:t>
            </a:r>
            <a:r>
              <a:rPr lang="en-US" dirty="0" err="1"/>
              <a:t>upload_handler.rb</a:t>
            </a:r>
            <a:r>
              <a:rPr lang="en-US" dirty="0"/>
              <a:t>"  arguments [ server: 'http://localhost:8000' ]  supports report: true, exception: true  action :</a:t>
            </a:r>
            <a:r>
              <a:rPr lang="en-US" dirty="0" err="1"/>
              <a:t>enableend</a:t>
            </a:r>
            <a:endParaRPr lang="en-US" dirty="0"/>
          </a:p>
        </p:txBody>
      </p:sp>
      <p:sp>
        <p:nvSpPr>
          <p:cNvPr id="4" name="Text Placeholder 3">
            <a:extLst>
              <a:ext uri="{FF2B5EF4-FFF2-40B4-BE49-F238E27FC236}">
                <a16:creationId xmlns:a16="http://schemas.microsoft.com/office/drawing/2014/main" id="{6B5A266B-9167-E248-831E-416E524FA878}"/>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0EC1E0BF-96CC-6D43-9CD0-DF2EA711E64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DD1B1FD-1041-134B-8338-4562E75CB19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1985030"/>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63D5-F599-0D44-8D46-CA88AE881203}"/>
              </a:ext>
            </a:extLst>
          </p:cNvPr>
          <p:cNvSpPr>
            <a:spLocks noGrp="1"/>
          </p:cNvSpPr>
          <p:nvPr>
            <p:ph type="title"/>
          </p:nvPr>
        </p:nvSpPr>
        <p:spPr/>
        <p:txBody>
          <a:bodyPr/>
          <a:lstStyle/>
          <a:p>
            <a:r>
              <a:rPr lang="en-US" dirty="0"/>
              <a:t>Adding to the cookbook </a:t>
            </a:r>
            <a:r>
              <a:rPr lang="en-US" dirty="0" err="1"/>
              <a:t>Berksfile</a:t>
            </a:r>
            <a:endParaRPr lang="en-US" dirty="0"/>
          </a:p>
        </p:txBody>
      </p:sp>
      <p:sp>
        <p:nvSpPr>
          <p:cNvPr id="3" name="Content Placeholder 2">
            <a:extLst>
              <a:ext uri="{FF2B5EF4-FFF2-40B4-BE49-F238E27FC236}">
                <a16:creationId xmlns:a16="http://schemas.microsoft.com/office/drawing/2014/main" id="{DB9593AA-57F3-C94B-BFFE-6676C9347449}"/>
              </a:ext>
            </a:extLst>
          </p:cNvPr>
          <p:cNvSpPr>
            <a:spLocks noGrp="1"/>
          </p:cNvSpPr>
          <p:nvPr>
            <p:ph sz="quarter" idx="10"/>
          </p:nvPr>
        </p:nvSpPr>
        <p:spPr/>
        <p:txBody>
          <a:bodyPr/>
          <a:lstStyle/>
          <a:p>
            <a:r>
              <a:rPr lang="en-US" dirty="0"/>
              <a:t># </a:t>
            </a:r>
            <a:r>
              <a:rPr lang="en-US" dirty="0" err="1"/>
              <a:t>frozen_string_literal</a:t>
            </a:r>
            <a:r>
              <a:rPr lang="en-US" dirty="0"/>
              <a:t>: </a:t>
            </a:r>
            <a:r>
              <a:rPr lang="en-US" dirty="0" err="1"/>
              <a:t>truesource</a:t>
            </a:r>
            <a:r>
              <a:rPr lang="en-US" dirty="0"/>
              <a:t> 'https://</a:t>
            </a:r>
            <a:r>
              <a:rPr lang="en-US" dirty="0" err="1"/>
              <a:t>supermarket.chef.io'metadatacookbook</a:t>
            </a:r>
            <a:r>
              <a:rPr lang="en-US" dirty="0"/>
              <a:t> '</a:t>
            </a:r>
            <a:r>
              <a:rPr lang="en-US" dirty="0" err="1"/>
              <a:t>azrael</a:t>
            </a:r>
            <a:r>
              <a:rPr lang="en-US" dirty="0"/>
              <a:t>', path: '../</a:t>
            </a:r>
            <a:r>
              <a:rPr lang="en-US" dirty="0" err="1"/>
              <a:t>azrael</a:t>
            </a:r>
            <a:r>
              <a:rPr lang="en-US" dirty="0"/>
              <a:t>'</a:t>
            </a:r>
          </a:p>
        </p:txBody>
      </p:sp>
      <p:sp>
        <p:nvSpPr>
          <p:cNvPr id="4" name="Text Placeholder 3">
            <a:extLst>
              <a:ext uri="{FF2B5EF4-FFF2-40B4-BE49-F238E27FC236}">
                <a16:creationId xmlns:a16="http://schemas.microsoft.com/office/drawing/2014/main" id="{846F8250-45B3-424B-AFE1-A5B95FC1315B}"/>
              </a:ext>
            </a:extLst>
          </p:cNvPr>
          <p:cNvSpPr>
            <a:spLocks noGrp="1"/>
          </p:cNvSpPr>
          <p:nvPr>
            <p:ph type="body" sz="quarter" idx="11"/>
          </p:nvPr>
        </p:nvSpPr>
        <p:spPr/>
        <p:txBody>
          <a:bodyPr/>
          <a:lstStyle/>
          <a:p>
            <a:r>
              <a:rPr lang="en-US" dirty="0" err="1"/>
              <a:t>Berksfile</a:t>
            </a:r>
            <a:endParaRPr lang="en-US" dirty="0"/>
          </a:p>
        </p:txBody>
      </p:sp>
      <p:sp>
        <p:nvSpPr>
          <p:cNvPr id="5" name="Text Placeholder 4">
            <a:extLst>
              <a:ext uri="{FF2B5EF4-FFF2-40B4-BE49-F238E27FC236}">
                <a16:creationId xmlns:a16="http://schemas.microsoft.com/office/drawing/2014/main" id="{D651E9A3-1733-E046-922C-C3597427600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A6ED660-D5C1-4F4A-9F69-3341ADDA86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7288691"/>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2492-1D56-524C-8E1E-661E6CC29647}"/>
              </a:ext>
            </a:extLst>
          </p:cNvPr>
          <p:cNvSpPr>
            <a:spLocks noGrp="1"/>
          </p:cNvSpPr>
          <p:nvPr>
            <p:ph type="title"/>
          </p:nvPr>
        </p:nvSpPr>
        <p:spPr/>
        <p:txBody>
          <a:bodyPr/>
          <a:lstStyle/>
          <a:p>
            <a:r>
              <a:rPr lang="en-US" dirty="0"/>
              <a:t>Adding a new test suite</a:t>
            </a:r>
          </a:p>
        </p:txBody>
      </p:sp>
      <p:sp>
        <p:nvSpPr>
          <p:cNvPr id="3" name="Content Placeholder 2">
            <a:extLst>
              <a:ext uri="{FF2B5EF4-FFF2-40B4-BE49-F238E27FC236}">
                <a16:creationId xmlns:a16="http://schemas.microsoft.com/office/drawing/2014/main" id="{965EB03D-4BF5-5D4C-BAEE-FD888BF714C5}"/>
              </a:ext>
            </a:extLst>
          </p:cNvPr>
          <p:cNvSpPr>
            <a:spLocks noGrp="1"/>
          </p:cNvSpPr>
          <p:nvPr>
            <p:ph sz="quarter" idx="10"/>
          </p:nvPr>
        </p:nvSpPr>
        <p:spPr/>
        <p:txBody>
          <a:bodyPr/>
          <a:lstStyle/>
          <a:p>
            <a:r>
              <a:rPr lang="en-US" dirty="0"/>
              <a:t>suites:  - name: default    </a:t>
            </a:r>
            <a:r>
              <a:rPr lang="en-US" dirty="0" err="1"/>
              <a:t>run_list</a:t>
            </a:r>
            <a:r>
              <a:rPr lang="en-US" dirty="0"/>
              <a:t>:      - recipe[</a:t>
            </a:r>
            <a:r>
              <a:rPr lang="en-US" dirty="0" err="1"/>
              <a:t>node_service</a:t>
            </a:r>
            <a:r>
              <a:rPr lang="en-US" dirty="0"/>
              <a:t>::default]    verifier:      </a:t>
            </a:r>
            <a:r>
              <a:rPr lang="en-US" dirty="0" err="1"/>
              <a:t>inspec_tests</a:t>
            </a:r>
            <a:r>
              <a:rPr lang="en-US" dirty="0"/>
              <a:t>:        - ../../</a:t>
            </a:r>
            <a:r>
              <a:rPr lang="en-US" dirty="0" err="1"/>
              <a:t>web_service</a:t>
            </a:r>
            <a:r>
              <a:rPr lang="en-US" dirty="0"/>
              <a:t>    attributes:  - name: scan    </a:t>
            </a:r>
            <a:r>
              <a:rPr lang="en-US" dirty="0" err="1"/>
              <a:t>run_list</a:t>
            </a:r>
            <a:r>
              <a:rPr lang="en-US" dirty="0"/>
              <a:t>:      - recipe[</a:t>
            </a:r>
            <a:r>
              <a:rPr lang="en-US" dirty="0" err="1"/>
              <a:t>node_service</a:t>
            </a:r>
            <a:r>
              <a:rPr lang="en-US" dirty="0"/>
              <a:t>::default]      - recipe[</a:t>
            </a:r>
            <a:r>
              <a:rPr lang="en-US" dirty="0" err="1"/>
              <a:t>azrael</a:t>
            </a:r>
            <a:r>
              <a:rPr lang="en-US" dirty="0"/>
              <a:t>::default]    verifier:      </a:t>
            </a:r>
            <a:r>
              <a:rPr lang="en-US" dirty="0" err="1"/>
              <a:t>inspec_tests</a:t>
            </a:r>
            <a:r>
              <a:rPr lang="en-US" dirty="0"/>
              <a:t>:        - test/integration/default    attributes:</a:t>
            </a:r>
          </a:p>
        </p:txBody>
      </p:sp>
      <p:sp>
        <p:nvSpPr>
          <p:cNvPr id="4" name="Text Placeholder 3">
            <a:extLst>
              <a:ext uri="{FF2B5EF4-FFF2-40B4-BE49-F238E27FC236}">
                <a16:creationId xmlns:a16="http://schemas.microsoft.com/office/drawing/2014/main" id="{1C529DDA-B629-F64F-951B-06FFDE37C813}"/>
              </a:ext>
            </a:extLst>
          </p:cNvPr>
          <p:cNvSpPr>
            <a:spLocks noGrp="1"/>
          </p:cNvSpPr>
          <p:nvPr>
            <p:ph type="body" sz="quarter" idx="11"/>
          </p:nvPr>
        </p:nvSpPr>
        <p:spPr/>
        <p:txBody>
          <a:bodyPr/>
          <a:lstStyle/>
          <a:p>
            <a:r>
              <a:rPr lang="en-US" dirty="0"/>
              <a:t>.</a:t>
            </a:r>
            <a:r>
              <a:rPr lang="en-US" dirty="0" err="1"/>
              <a:t>kitchen.yml</a:t>
            </a:r>
            <a:endParaRPr lang="en-US" dirty="0"/>
          </a:p>
        </p:txBody>
      </p:sp>
      <p:sp>
        <p:nvSpPr>
          <p:cNvPr id="5" name="Text Placeholder 4">
            <a:extLst>
              <a:ext uri="{FF2B5EF4-FFF2-40B4-BE49-F238E27FC236}">
                <a16:creationId xmlns:a16="http://schemas.microsoft.com/office/drawing/2014/main" id="{0742E06F-4EEB-6249-9980-B6296C713CF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9122224-ECA7-9D43-810A-5696FFA31FA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70971227"/>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7209-3B30-5C43-9F40-13171368A2EC}"/>
              </a:ext>
            </a:extLst>
          </p:cNvPr>
          <p:cNvSpPr>
            <a:spLocks noGrp="1"/>
          </p:cNvSpPr>
          <p:nvPr>
            <p:ph type="title"/>
          </p:nvPr>
        </p:nvSpPr>
        <p:spPr/>
        <p:txBody>
          <a:bodyPr/>
          <a:lstStyle/>
          <a:p>
            <a:r>
              <a:rPr lang="en-US" dirty="0"/>
              <a:t>Test the upload / results</a:t>
            </a:r>
          </a:p>
        </p:txBody>
      </p:sp>
      <p:sp>
        <p:nvSpPr>
          <p:cNvPr id="3" name="Content Placeholder 2">
            <a:extLst>
              <a:ext uri="{FF2B5EF4-FFF2-40B4-BE49-F238E27FC236}">
                <a16:creationId xmlns:a16="http://schemas.microsoft.com/office/drawing/2014/main" id="{61E48DDE-80AB-D24B-837A-55AD327EF33B}"/>
              </a:ext>
            </a:extLst>
          </p:cNvPr>
          <p:cNvSpPr>
            <a:spLocks noGrp="1"/>
          </p:cNvSpPr>
          <p:nvPr>
            <p:ph sz="quarter" idx="10"/>
          </p:nvPr>
        </p:nvSpPr>
        <p:spPr/>
        <p:txBody>
          <a:bodyPr/>
          <a:lstStyle/>
          <a:p>
            <a:r>
              <a:rPr lang="en-US" dirty="0"/>
              <a:t># encoding: utf-8# REFERENCE# https://</a:t>
            </a:r>
            <a:r>
              <a:rPr lang="en-US" dirty="0" err="1"/>
              <a:t>inspec.io</a:t>
            </a:r>
            <a:r>
              <a:rPr lang="en-US" dirty="0"/>
              <a:t>/docs/reference/resources/command# https://</a:t>
            </a:r>
            <a:r>
              <a:rPr lang="en-US" dirty="0" err="1"/>
              <a:t>inspec.io</a:t>
            </a:r>
            <a:r>
              <a:rPr lang="en-US" dirty="0"/>
              <a:t>/docs/reference/resources/host# https://</a:t>
            </a:r>
            <a:r>
              <a:rPr lang="en-US" dirty="0" err="1"/>
              <a:t>inspec.io</a:t>
            </a:r>
            <a:r>
              <a:rPr lang="en-US" dirty="0"/>
              <a:t>/docs/reference/resources/port# https://</a:t>
            </a:r>
            <a:r>
              <a:rPr lang="en-US" dirty="0" err="1"/>
              <a:t>inspec.io</a:t>
            </a:r>
            <a:r>
              <a:rPr lang="en-US" dirty="0"/>
              <a:t>/docs/reference/resources/service# https://</a:t>
            </a:r>
            <a:r>
              <a:rPr lang="en-US" dirty="0" err="1"/>
              <a:t>inspec.io</a:t>
            </a:r>
            <a:r>
              <a:rPr lang="en-US" dirty="0"/>
              <a:t>/docs/reference/resources/file/describe file('/upload-</a:t>
            </a:r>
            <a:r>
              <a:rPr lang="en-US" dirty="0" err="1"/>
              <a:t>response.txt</a:t>
            </a:r>
            <a:r>
              <a:rPr lang="en-US" dirty="0"/>
              <a:t>') do  it { should exist }  its('content') { </a:t>
            </a:r>
            <a:r>
              <a:rPr lang="en-US" dirty="0" err="1"/>
              <a:t>should_not</a:t>
            </a:r>
            <a:r>
              <a:rPr lang="en-US" dirty="0"/>
              <a:t> match /FAILED TO CONTACT http:\/\/localhost:8000/ }end# https://</a:t>
            </a:r>
            <a:r>
              <a:rPr lang="en-US" dirty="0" err="1"/>
              <a:t>inspec.io</a:t>
            </a:r>
            <a:r>
              <a:rPr lang="en-US" dirty="0"/>
              <a:t>/docs/reference/resources/http/describe </a:t>
            </a:r>
            <a:r>
              <a:rPr lang="en-US" dirty="0" err="1"/>
              <a:t>json</a:t>
            </a:r>
            <a:r>
              <a:rPr lang="en-US" dirty="0"/>
              <a:t>(command: 'curl http://localhost:8000/scans') do  its('count') { should &gt; 1 }  its(['last']) { should </a:t>
            </a:r>
            <a:r>
              <a:rPr lang="en-US" dirty="0" err="1"/>
              <a:t>cmp</a:t>
            </a:r>
            <a:r>
              <a:rPr lang="en-US" dirty="0"/>
              <a:t> '1.42.3' }  its(['</a:t>
            </a:r>
            <a:r>
              <a:rPr lang="en-US" dirty="0" err="1"/>
              <a:t>last','data</a:t>
            </a:r>
            <a:r>
              <a:rPr lang="en-US" dirty="0"/>
              <a:t>']) { should </a:t>
            </a:r>
            <a:r>
              <a:rPr lang="en-US" dirty="0" err="1"/>
              <a:t>cmp</a:t>
            </a:r>
            <a:r>
              <a:rPr lang="en-US" dirty="0"/>
              <a:t> '1.42.3' }  its(['</a:t>
            </a:r>
            <a:r>
              <a:rPr lang="en-US" dirty="0" err="1"/>
              <a:t>last','data','version</a:t>
            </a:r>
            <a:r>
              <a:rPr lang="en-US" dirty="0"/>
              <a:t>']) { should </a:t>
            </a:r>
            <a:r>
              <a:rPr lang="en-US" dirty="0" err="1"/>
              <a:t>cmp</a:t>
            </a:r>
            <a:r>
              <a:rPr lang="en-US" dirty="0"/>
              <a:t> '1.42.3' }end</a:t>
            </a:r>
          </a:p>
        </p:txBody>
      </p:sp>
      <p:sp>
        <p:nvSpPr>
          <p:cNvPr id="4" name="Text Placeholder 3">
            <a:extLst>
              <a:ext uri="{FF2B5EF4-FFF2-40B4-BE49-F238E27FC236}">
                <a16:creationId xmlns:a16="http://schemas.microsoft.com/office/drawing/2014/main" id="{0E3BDBE6-17C1-4C49-9B9E-DAE50490FE9C}"/>
              </a:ext>
            </a:extLst>
          </p:cNvPr>
          <p:cNvSpPr>
            <a:spLocks noGrp="1"/>
          </p:cNvSpPr>
          <p:nvPr>
            <p:ph type="body" sz="quarter" idx="11"/>
          </p:nvPr>
        </p:nvSpPr>
        <p:spPr/>
        <p:txBody>
          <a:bodyPr/>
          <a:lstStyle/>
          <a:p>
            <a:r>
              <a:rPr lang="en-US" dirty="0"/>
              <a:t>cookbooks/COOKBOOK/test/integration/scan/</a:t>
            </a:r>
            <a:r>
              <a:rPr lang="en-US" dirty="0" err="1"/>
              <a:t>default_test.rb</a:t>
            </a:r>
            <a:endParaRPr lang="en-US" dirty="0"/>
          </a:p>
        </p:txBody>
      </p:sp>
      <p:sp>
        <p:nvSpPr>
          <p:cNvPr id="5" name="Text Placeholder 4">
            <a:extLst>
              <a:ext uri="{FF2B5EF4-FFF2-40B4-BE49-F238E27FC236}">
                <a16:creationId xmlns:a16="http://schemas.microsoft.com/office/drawing/2014/main" id="{0D03AD08-4BA5-AA47-96A8-4A9D4C812F4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D7BD227-EA6C-DA4B-B436-BB4C4BE2571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72721870"/>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957448135"/>
      </p:ext>
    </p:extLst>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Audit Cookbook</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Add a dependency on the cookbook</a:t>
            </a:r>
          </a:p>
          <a:p>
            <a:r>
              <a:rPr lang="en-US" dirty="0"/>
              <a:t>Add a new test suite that installs the service and scans</a:t>
            </a:r>
          </a:p>
          <a:p>
            <a:r>
              <a:rPr lang="en-US" dirty="0"/>
              <a:t>Define the attributes within the wrapper recipe</a:t>
            </a:r>
          </a:p>
          <a:p>
            <a:r>
              <a:rPr lang="en-US" dirty="0"/>
              <a:t>Use </a:t>
            </a:r>
            <a:r>
              <a:rPr lang="en-US" dirty="0" err="1"/>
              <a:t>Chef.event_handler</a:t>
            </a:r>
            <a:r>
              <a:rPr lang="en-US" dirty="0"/>
              <a:t> or </a:t>
            </a:r>
            <a:r>
              <a:rPr lang="en-US" dirty="0" err="1"/>
              <a:t>chef_handler</a:t>
            </a:r>
            <a:endParaRPr lang="en-US" dirty="0"/>
          </a:p>
          <a:p>
            <a:r>
              <a:rPr lang="en-US" dirty="0"/>
              <a:t>Test that the scan completed and uploaded</a:t>
            </a:r>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The scan completes successfully and is verified by a test</a:t>
            </a:r>
          </a:p>
        </p:txBody>
      </p:sp>
    </p:spTree>
    <p:extLst>
      <p:ext uri="{BB962C8B-B14F-4D97-AF65-F5344CB8AC3E}">
        <p14:creationId xmlns:p14="http://schemas.microsoft.com/office/powerpoint/2010/main" val="2048907839"/>
      </p:ext>
    </p:extLst>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796974601"/>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306322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Inconsolata Medium" panose="020B0609030003000000" pitchFamily="49" charset="0"/>
                <a:ea typeface="Courier New" charset="0"/>
                <a:cs typeface="Courier New" charset="0"/>
              </a:rPr>
              <a:t> 9:00 -  9:50 – Introductions and Code Review</a:t>
            </a:r>
          </a:p>
          <a:p>
            <a:r>
              <a:rPr lang="en-US" sz="3600" b="1" dirty="0">
                <a:latin typeface="Inconsolata Medium" panose="020B0609030003000000" pitchFamily="49" charset="0"/>
                <a:ea typeface="Courier New" charset="0"/>
                <a:cs typeface="Courier New" charset="0"/>
              </a:rPr>
              <a:t>10:00 - 10:50 – First Web Service</a:t>
            </a:r>
          </a:p>
          <a:p>
            <a:r>
              <a:rPr lang="en-US" sz="3600" b="1" dirty="0">
                <a:latin typeface="Inconsolata Medium" panose="020B0609030003000000" pitchFamily="49" charset="0"/>
                <a:ea typeface="Courier New" charset="0"/>
                <a:cs typeface="Courier New" charset="0"/>
              </a:rPr>
              <a:t>11:00 - 11:50 – Second Web Service</a:t>
            </a:r>
          </a:p>
          <a:p>
            <a:r>
              <a:rPr lang="en-US" sz="3600" b="1" dirty="0">
                <a:latin typeface="Inconsolata Medium" panose="020B0609030003000000" pitchFamily="49" charset="0"/>
                <a:ea typeface="Courier New" charset="0"/>
                <a:cs typeface="Courier New" charset="0"/>
              </a:rPr>
              <a:t>12:00 - 13:00 – LUNCH</a:t>
            </a:r>
          </a:p>
        </p:txBody>
      </p:sp>
    </p:spTree>
    <p:extLst>
      <p:ext uri="{BB962C8B-B14F-4D97-AF65-F5344CB8AC3E}">
        <p14:creationId xmlns:p14="http://schemas.microsoft.com/office/powerpoint/2010/main" val="3230201728"/>
      </p:ext>
    </p:extLst>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2061066983"/>
      </p:ext>
    </p:extLst>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27848275"/>
      </p:ext>
    </p:extLst>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946604526"/>
      </p:ext>
    </p:extLst>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Patterns</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In all of the web services we identified a pattern:</a:t>
            </a:r>
          </a:p>
          <a:p>
            <a:endParaRPr lang="en-US" dirty="0"/>
          </a:p>
          <a:p>
            <a:r>
              <a:rPr lang="en-US" dirty="0"/>
              <a:t>* Install the framework</a:t>
            </a:r>
          </a:p>
          <a:p>
            <a:r>
              <a:rPr lang="en-US" dirty="0"/>
              <a:t>* Copy the source</a:t>
            </a:r>
          </a:p>
          <a:p>
            <a:r>
              <a:rPr lang="en-US" dirty="0"/>
              <a:t>* Install dependencies</a:t>
            </a:r>
          </a:p>
          <a:p>
            <a:r>
              <a:rPr lang="en-US" dirty="0"/>
              <a:t>* Migrate the database</a:t>
            </a:r>
          </a:p>
          <a:p>
            <a:r>
              <a:rPr lang="en-US" dirty="0"/>
              <a:t>* Create / Start a service</a:t>
            </a:r>
          </a:p>
        </p:txBody>
      </p:sp>
    </p:spTree>
    <p:extLst>
      <p:ext uri="{BB962C8B-B14F-4D97-AF65-F5344CB8AC3E}">
        <p14:creationId xmlns:p14="http://schemas.microsoft.com/office/powerpoint/2010/main" val="870615322"/>
      </p:ext>
    </p:extLst>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940731626"/>
      </p:ext>
    </p:extLst>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Generate a habitat plan</a:t>
            </a:r>
          </a:p>
          <a:p>
            <a:r>
              <a:rPr lang="en-US" dirty="0"/>
              <a:t>Habitat scaffolding</a:t>
            </a:r>
          </a:p>
          <a:p>
            <a:r>
              <a:rPr lang="en-US" dirty="0"/>
              <a:t>Habitat Studio</a:t>
            </a:r>
          </a:p>
          <a:p>
            <a:r>
              <a:rPr lang="en-US" dirty="0"/>
              <a:t>Build, Run, Export</a:t>
            </a:r>
          </a:p>
          <a:p>
            <a:r>
              <a:rPr lang="en-US" dirty="0" err="1"/>
              <a:t>InSpec</a:t>
            </a:r>
            <a:r>
              <a:rPr lang="en-US" dirty="0"/>
              <a:t> Profiles testing Habitat</a:t>
            </a:r>
          </a:p>
        </p:txBody>
      </p:sp>
    </p:spTree>
    <p:extLst>
      <p:ext uri="{BB962C8B-B14F-4D97-AF65-F5344CB8AC3E}">
        <p14:creationId xmlns:p14="http://schemas.microsoft.com/office/powerpoint/2010/main" val="4267583196"/>
      </p:ext>
    </p:extLst>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328574278"/>
      </p:ext>
    </p:extLst>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A Web Service in Habitat</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Generate a habitat plan and modify it as necessary</a:t>
            </a:r>
          </a:p>
          <a:p>
            <a:r>
              <a:rPr lang="en-US" dirty="0"/>
              <a:t>Enter the Habitat studio, build, run and export</a:t>
            </a:r>
          </a:p>
          <a:p>
            <a:r>
              <a:rPr lang="en-US" dirty="0"/>
              <a:t>Generate a Habitat artifact for the Service</a:t>
            </a:r>
          </a:p>
          <a:p>
            <a:r>
              <a:rPr lang="en-US" dirty="0"/>
              <a:t>Run the service artifact and the profile artifact</a:t>
            </a:r>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The Habitat supervisor is running the service artifact and profile artifact.</a:t>
            </a:r>
          </a:p>
        </p:txBody>
      </p:sp>
    </p:spTree>
    <p:extLst>
      <p:ext uri="{BB962C8B-B14F-4D97-AF65-F5344CB8AC3E}">
        <p14:creationId xmlns:p14="http://schemas.microsoft.com/office/powerpoint/2010/main" val="390112359"/>
      </p:ext>
    </p:extLst>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843900448"/>
      </p:ext>
    </p:extLst>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933517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Inconsolata Medium" panose="020B0609030003000000" pitchFamily="49" charset="0"/>
                <a:ea typeface="Courier New" charset="0"/>
                <a:cs typeface="Courier New" charset="0"/>
              </a:rPr>
              <a:t>12:00 - 13:00 – LUNCH</a:t>
            </a:r>
          </a:p>
          <a:p>
            <a:r>
              <a:rPr lang="en-US" sz="3600" b="1" dirty="0">
                <a:latin typeface="Inconsolata Medium" panose="020B0609030003000000" pitchFamily="49" charset="0"/>
                <a:ea typeface="Courier New" charset="0"/>
                <a:cs typeface="Courier New" charset="0"/>
              </a:rPr>
              <a:t>13:00 - 13:50 – Re-use with </a:t>
            </a:r>
            <a:r>
              <a:rPr lang="en-US" sz="3600" b="1" dirty="0" err="1">
                <a:latin typeface="Inconsolata Medium" panose="020B0609030003000000" pitchFamily="49" charset="0"/>
                <a:ea typeface="Courier New" charset="0"/>
                <a:cs typeface="Courier New" charset="0"/>
              </a:rPr>
              <a:t>InSpec</a:t>
            </a:r>
            <a:r>
              <a:rPr lang="en-US" sz="3600" b="1" dirty="0">
                <a:latin typeface="Inconsolata Medium" panose="020B0609030003000000" pitchFamily="49" charset="0"/>
                <a:ea typeface="Courier New" charset="0"/>
                <a:cs typeface="Courier New" charset="0"/>
              </a:rPr>
              <a:t> Profiles</a:t>
            </a:r>
          </a:p>
          <a:p>
            <a:r>
              <a:rPr lang="en-US" sz="3600" b="1" dirty="0">
                <a:latin typeface="Inconsolata Medium" panose="020B0609030003000000" pitchFamily="49" charset="0"/>
                <a:ea typeface="Courier New" charset="0"/>
                <a:cs typeface="Courier New" charset="0"/>
              </a:rPr>
              <a:t>14:00 - 14:50 – Third Web Service</a:t>
            </a:r>
          </a:p>
          <a:p>
            <a:r>
              <a:rPr lang="en-US" sz="3600" b="1" dirty="0">
                <a:latin typeface="Inconsolata Medium" panose="020B0609030003000000" pitchFamily="49" charset="0"/>
                <a:ea typeface="Courier New" charset="0"/>
                <a:cs typeface="Courier New" charset="0"/>
              </a:rPr>
              <a:t>15:00 - 15:50 – Audit Cookbook</a:t>
            </a:r>
          </a:p>
          <a:p>
            <a:r>
              <a:rPr lang="en-US" sz="3600" b="1" dirty="0">
                <a:latin typeface="Inconsolata Medium" panose="020B0609030003000000" pitchFamily="49" charset="0"/>
                <a:ea typeface="Courier New" charset="0"/>
                <a:cs typeface="Courier New" charset="0"/>
              </a:rPr>
              <a:t>16:00 - 16:30 – A Web Service in Habitat</a:t>
            </a:r>
          </a:p>
          <a:p>
            <a:r>
              <a:rPr lang="en-US" sz="3600" b="1" dirty="0">
                <a:latin typeface="Inconsolata Medium" panose="020B0609030003000000" pitchFamily="49" charset="0"/>
                <a:ea typeface="Courier New" charset="0"/>
                <a:cs typeface="Courier New" charset="0"/>
              </a:rPr>
              <a:t>16:30 - 16:50 – Summary / Wrap up </a:t>
            </a:r>
          </a:p>
        </p:txBody>
      </p:sp>
    </p:spTree>
    <p:extLst>
      <p:ext uri="{BB962C8B-B14F-4D97-AF65-F5344CB8AC3E}">
        <p14:creationId xmlns:p14="http://schemas.microsoft.com/office/powerpoint/2010/main" val="2906733818"/>
      </p:ext>
    </p:extLst>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2798980601"/>
      </p:ext>
    </p:extLst>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9791156"/>
      </p:ext>
    </p:extLst>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9EEBE-52B3-E342-89C0-D1CFFECF367E}"/>
              </a:ext>
            </a:extLst>
          </p:cNvPr>
          <p:cNvSpPr>
            <a:spLocks noGrp="1"/>
          </p:cNvSpPr>
          <p:nvPr>
            <p:ph type="ctrTitle"/>
          </p:nvPr>
        </p:nvSpPr>
        <p:spPr/>
        <p:txBody>
          <a:bodyPr/>
          <a:lstStyle/>
          <a:p>
            <a:r>
              <a:rPr lang="en-US" dirty="0"/>
              <a:t>Summary / Wrap-Up</a:t>
            </a:r>
          </a:p>
        </p:txBody>
      </p:sp>
      <p:sp>
        <p:nvSpPr>
          <p:cNvPr id="5" name="Text Placeholder 4">
            <a:extLst>
              <a:ext uri="{FF2B5EF4-FFF2-40B4-BE49-F238E27FC236}">
                <a16:creationId xmlns:a16="http://schemas.microsoft.com/office/drawing/2014/main" id="{42291BF4-31ED-B34E-A5F6-A2B631934E2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3391961"/>
      </p:ext>
    </p:extLst>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Chef</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62987401"/>
      </p:ext>
    </p:extLst>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a:t>
            </a:r>
            <a:r>
              <a:rPr lang="en-US" dirty="0" err="1"/>
              <a:t>InSpec</a:t>
            </a:r>
            <a:endParaRPr lang="en-US" dirty="0"/>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45568917"/>
      </p:ext>
    </p:extLst>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Habitat</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43152681"/>
      </p:ext>
    </p:extLst>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Conference Schedule</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38289799"/>
      </p:ext>
    </p:extLst>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Schedule Suggestion</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14279159"/>
      </p:ext>
    </p:extLst>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Learn Chef Rally Booth</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164039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 of a Challenge</a:t>
            </a: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a:t>Overview </a:t>
            </a:r>
            <a:r>
              <a:rPr lang="en-US" b="1" dirty="0">
                <a:solidFill>
                  <a:schemeClr val="bg1">
                    <a:lumMod val="50000"/>
                  </a:schemeClr>
                </a:solidFill>
              </a:rPr>
              <a:t>(5 minutes)</a:t>
            </a:r>
          </a:p>
          <a:p>
            <a:pPr lvl="1"/>
            <a:r>
              <a:rPr lang="en-US" sz="2000" dirty="0"/>
              <a:t>	Outline the challenge that you are about to face and define success criteria</a:t>
            </a:r>
          </a:p>
          <a:p>
            <a:pPr marL="457200" indent="-457200">
              <a:buFont typeface="Wingdings" charset="2"/>
              <a:buChar char="q"/>
            </a:pPr>
            <a:r>
              <a:rPr lang="en-US" b="1" dirty="0"/>
              <a:t>Concepts </a:t>
            </a:r>
            <a:r>
              <a:rPr lang="en-US" b="1" dirty="0">
                <a:solidFill>
                  <a:schemeClr val="bg1">
                    <a:lumMod val="50000"/>
                  </a:schemeClr>
                </a:solidFill>
              </a:rPr>
              <a:t>(10 minutes)</a:t>
            </a:r>
          </a:p>
          <a:p>
            <a:pPr lvl="1"/>
            <a:r>
              <a:rPr lang="en-US" sz="2000" dirty="0"/>
              <a:t>	Define the tools and techniques you are going to use to solve the problem</a:t>
            </a:r>
          </a:p>
          <a:p>
            <a:pPr marL="457200" indent="-457200">
              <a:buFont typeface="Wingdings" charset="2"/>
              <a:buChar char="q"/>
            </a:pPr>
            <a:r>
              <a:rPr lang="en-US" b="1" dirty="0"/>
              <a:t>Exercise </a:t>
            </a:r>
            <a:r>
              <a:rPr lang="en-US" b="1" dirty="0">
                <a:solidFill>
                  <a:schemeClr val="bg1">
                    <a:lumMod val="50000"/>
                  </a:schemeClr>
                </a:solidFill>
              </a:rPr>
              <a:t>(25 minutes)</a:t>
            </a:r>
          </a:p>
          <a:p>
            <a:pPr lvl="1"/>
            <a:r>
              <a:rPr lang="en-US" sz="2000" dirty="0"/>
              <a:t>	During this time you will solve the challenge with all of us supporting one another</a:t>
            </a:r>
          </a:p>
          <a:p>
            <a:pPr marL="457200" indent="-457200">
              <a:buFont typeface="Wingdings" charset="2"/>
              <a:buChar char="q"/>
            </a:pPr>
            <a:r>
              <a:rPr lang="en-US" b="1" dirty="0"/>
              <a:t>Review </a:t>
            </a:r>
            <a:r>
              <a:rPr lang="en-US" b="1" dirty="0">
                <a:solidFill>
                  <a:schemeClr val="bg1">
                    <a:lumMod val="50000"/>
                  </a:schemeClr>
                </a:solidFill>
              </a:rPr>
              <a:t>(10 minutes)</a:t>
            </a:r>
          </a:p>
          <a:p>
            <a:pPr lvl="1"/>
            <a:r>
              <a:rPr lang="en-US" sz="2000" dirty="0"/>
              <a:t>	Demonstration and review the techniques and answer questions</a:t>
            </a:r>
          </a:p>
          <a:p>
            <a:pPr marL="457200" indent="-457200">
              <a:buFont typeface="Wingdings" charset="2"/>
              <a:buChar char="q"/>
            </a:pPr>
            <a:endParaRPr lang="en-US" b="1" dirty="0"/>
          </a:p>
        </p:txBody>
      </p:sp>
    </p:spTree>
    <p:extLst>
      <p:ext uri="{BB962C8B-B14F-4D97-AF65-F5344CB8AC3E}">
        <p14:creationId xmlns:p14="http://schemas.microsoft.com/office/powerpoint/2010/main" val="207075131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Login to the a remote workstation:</a:t>
            </a:r>
          </a:p>
          <a:p>
            <a:endParaRPr lang="en-US" dirty="0"/>
          </a:p>
          <a:p>
            <a:r>
              <a:rPr lang="en-US" dirty="0" err="1"/>
              <a:t>url</a:t>
            </a:r>
            <a:r>
              <a:rPr lang="en-US" dirty="0"/>
              <a:t>:</a:t>
            </a:r>
          </a:p>
          <a:p>
            <a:r>
              <a:rPr lang="en-US" dirty="0"/>
              <a:t>user:</a:t>
            </a:r>
          </a:p>
          <a:p>
            <a:r>
              <a:rPr lang="en-US" dirty="0"/>
              <a:t>password:</a:t>
            </a:r>
          </a:p>
        </p:txBody>
      </p:sp>
      <p:sp>
        <p:nvSpPr>
          <p:cNvPr id="3" name="Content Placeholder 2"/>
          <p:cNvSpPr>
            <a:spLocks noGrp="1"/>
          </p:cNvSpPr>
          <p:nvPr>
            <p:ph sz="quarter" idx="12"/>
          </p:nvPr>
        </p:nvSpPr>
        <p:spPr/>
        <p:txBody>
          <a:bodyPr/>
          <a:lstStyle/>
          <a:p>
            <a:r>
              <a:rPr lang="en-US" b="1" dirty="0"/>
              <a:t>Requirements:</a:t>
            </a:r>
          </a:p>
          <a:p>
            <a:endParaRPr lang="en-US" dirty="0"/>
          </a:p>
          <a:p>
            <a:r>
              <a:rPr lang="en-US" dirty="0"/>
              <a:t>* Chef DK</a:t>
            </a:r>
          </a:p>
          <a:p>
            <a:r>
              <a:rPr lang="en-US" dirty="0"/>
              <a:t>* Docker</a:t>
            </a:r>
          </a:p>
          <a:p>
            <a:r>
              <a:rPr lang="en-US" dirty="0"/>
              <a:t>* kitchen-</a:t>
            </a:r>
            <a:r>
              <a:rPr lang="en-US" dirty="0" err="1"/>
              <a:t>dokken</a:t>
            </a:r>
            <a:endParaRPr lang="en-US" dirty="0"/>
          </a:p>
          <a:p>
            <a:endParaRPr lang="en-US" dirty="0"/>
          </a:p>
          <a:p>
            <a:r>
              <a:rPr lang="en-US" dirty="0"/>
              <a:t>Clone/download the following repository:</a:t>
            </a:r>
          </a:p>
          <a:p>
            <a:endParaRPr lang="en-US" dirty="0"/>
          </a:p>
        </p:txBody>
      </p:sp>
      <p:sp>
        <p:nvSpPr>
          <p:cNvPr id="4" name="Text Placeholder 3"/>
          <p:cNvSpPr>
            <a:spLocks noGrp="1"/>
          </p:cNvSpPr>
          <p:nvPr>
            <p:ph type="body" sz="quarter" idx="15"/>
          </p:nvPr>
        </p:nvSpPr>
        <p:spPr/>
        <p:txBody>
          <a:bodyPr/>
          <a:lstStyle/>
          <a:p>
            <a:r>
              <a:rPr lang="en-US" dirty="0"/>
              <a:t>Remotely</a:t>
            </a:r>
          </a:p>
        </p:txBody>
      </p:sp>
      <p:sp>
        <p:nvSpPr>
          <p:cNvPr id="5" name="Text Placeholder 4"/>
          <p:cNvSpPr>
            <a:spLocks noGrp="1"/>
          </p:cNvSpPr>
          <p:nvPr>
            <p:ph type="body" sz="quarter" idx="16"/>
          </p:nvPr>
        </p:nvSpPr>
        <p:spPr/>
        <p:txBody>
          <a:bodyPr/>
          <a:lstStyle/>
          <a:p>
            <a:r>
              <a:rPr lang="en-US" dirty="0"/>
              <a:t>Locally</a:t>
            </a:r>
          </a:p>
        </p:txBody>
      </p:sp>
    </p:spTree>
    <p:extLst>
      <p:ext uri="{BB962C8B-B14F-4D97-AF65-F5344CB8AC3E}">
        <p14:creationId xmlns:p14="http://schemas.microsoft.com/office/powerpoint/2010/main" val="98796791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19A7-163A-C440-8FC1-875756DB7B95}"/>
              </a:ext>
            </a:extLst>
          </p:cNvPr>
          <p:cNvSpPr>
            <a:spLocks noGrp="1"/>
          </p:cNvSpPr>
          <p:nvPr>
            <p:ph type="ctrTitle"/>
          </p:nvPr>
        </p:nvSpPr>
        <p:spPr/>
        <p:txBody>
          <a:bodyPr/>
          <a:lstStyle/>
          <a:p>
            <a:r>
              <a:rPr lang="en-US" dirty="0"/>
              <a:t>Challenge: Code Review</a:t>
            </a:r>
          </a:p>
        </p:txBody>
      </p:sp>
      <p:sp>
        <p:nvSpPr>
          <p:cNvPr id="3" name="Text Placeholder 2">
            <a:extLst>
              <a:ext uri="{FF2B5EF4-FFF2-40B4-BE49-F238E27FC236}">
                <a16:creationId xmlns:a16="http://schemas.microsoft.com/office/drawing/2014/main" id="{82CC61A1-6D61-704A-872D-CEE3EC4C84A5}"/>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7926159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75415539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First </a:t>
            </a:r>
            <a:r>
              <a:rPr lang="en-US" dirty="0" err="1"/>
              <a:t>Microservice</a:t>
            </a:r>
            <a:endParaRPr lang="en-US" dirty="0"/>
          </a:p>
        </p:txBody>
      </p:sp>
      <p:sp>
        <p:nvSpPr>
          <p:cNvPr id="6" name="Subtitle 5">
            <a:extLst>
              <a:ext uri="{FF2B5EF4-FFF2-40B4-BE49-F238E27FC236}">
                <a16:creationId xmlns:a16="http://schemas.microsoft.com/office/drawing/2014/main" id="{F79C95AB-333F-A048-986B-179EEA28D1A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062776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Running with Scissors</a:t>
            </a:r>
          </a:p>
        </p:txBody>
      </p:sp>
      <p:sp>
        <p:nvSpPr>
          <p:cNvPr id="3" name="Text Placeholder 2"/>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CD4DABDD-F334-E94B-84A9-B4151BD98D6C}"/>
              </a:ext>
            </a:extLst>
          </p:cNvPr>
          <p:cNvSpPr/>
          <p:nvPr/>
        </p:nvSpPr>
        <p:spPr bwMode="auto">
          <a:xfrm rot="20729726">
            <a:off x="9908187" y="5925802"/>
            <a:ext cx="5736724" cy="1494920"/>
          </a:xfrm>
          <a:prstGeom prst="rect">
            <a:avLst/>
          </a:prstGeom>
          <a:solidFill>
            <a:srgbClr val="C00000"/>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7200" b="1" dirty="0">
                <a:gradFill>
                  <a:gsLst>
                    <a:gs pos="0">
                      <a:srgbClr val="FFFFFF"/>
                    </a:gs>
                    <a:gs pos="100000">
                      <a:srgbClr val="FFFFFF"/>
                    </a:gs>
                  </a:gsLst>
                  <a:lin ang="5400000" scaled="0"/>
                </a:gradFill>
                <a:latin typeface="Raleway-v4020" pitchFamily="2" charset="77"/>
              </a:rPr>
              <a:t>ADVANCED</a:t>
            </a:r>
          </a:p>
        </p:txBody>
      </p:sp>
    </p:spTree>
    <p:extLst>
      <p:ext uri="{BB962C8B-B14F-4D97-AF65-F5344CB8AC3E}">
        <p14:creationId xmlns:p14="http://schemas.microsoft.com/office/powerpoint/2010/main" val="229173995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92500" lnSpcReduction="20000"/>
          </a:bodyPr>
          <a:lstStyle/>
          <a:p>
            <a:r>
              <a:rPr lang="en-US" sz="2400" dirty="0"/>
              <a:t>directory '/</a:t>
            </a:r>
            <a:r>
              <a:rPr lang="en-US" sz="2400" dirty="0" err="1"/>
              <a:t>srv</a:t>
            </a:r>
            <a:r>
              <a:rPr lang="en-US" sz="2400" dirty="0"/>
              <a:t>'</a:t>
            </a:r>
          </a:p>
          <a:p>
            <a:endParaRPr lang="en-US" sz="2400" dirty="0"/>
          </a:p>
          <a:p>
            <a:r>
              <a:rPr lang="en-US" sz="2400" dirty="0"/>
              <a:t>package 'unzip'</a:t>
            </a:r>
          </a:p>
          <a:p>
            <a:endParaRPr lang="en-US" sz="2400" dirty="0"/>
          </a:p>
          <a:p>
            <a:r>
              <a:rPr lang="en-US" sz="2400" dirty="0" err="1"/>
              <a:t>cookbook_file</a:t>
            </a:r>
            <a:r>
              <a:rPr lang="en-US" sz="2400" dirty="0"/>
              <a:t> '/</a:t>
            </a:r>
            <a:r>
              <a:rPr lang="en-US" sz="2400" dirty="0" err="1"/>
              <a:t>srv</a:t>
            </a:r>
            <a:r>
              <a:rPr lang="en-US" sz="2400" dirty="0"/>
              <a:t>/</a:t>
            </a:r>
            <a:r>
              <a:rPr lang="en-US" sz="2400" dirty="0" err="1"/>
              <a:t>specter.zip</a:t>
            </a:r>
            <a:r>
              <a:rPr lang="en-US" sz="2400" dirty="0"/>
              <a:t>' do</a:t>
            </a:r>
          </a:p>
          <a:p>
            <a:r>
              <a:rPr lang="en-US" sz="2400" dirty="0"/>
              <a:t>  source '</a:t>
            </a:r>
            <a:r>
              <a:rPr lang="en-US" sz="2400" dirty="0" err="1"/>
              <a:t>specter.zip</a:t>
            </a:r>
            <a:r>
              <a:rPr lang="en-US" sz="2400" dirty="0"/>
              <a:t>'</a:t>
            </a:r>
          </a:p>
          <a:p>
            <a:r>
              <a:rPr lang="en-US" sz="2400" dirty="0"/>
              <a:t>  notifies :run, 'execute[</a:t>
            </a:r>
            <a:r>
              <a:rPr lang="en-US" sz="2400" dirty="0" err="1"/>
              <a:t>extract_site</a:t>
            </a:r>
            <a:r>
              <a:rPr lang="en-US" sz="2400" dirty="0"/>
              <a:t>]', :immediately</a:t>
            </a:r>
          </a:p>
          <a:p>
            <a:r>
              <a:rPr lang="en-US" sz="2400" dirty="0"/>
              <a:t>end</a:t>
            </a:r>
          </a:p>
          <a:p>
            <a:endParaRPr lang="en-US" sz="2400" dirty="0"/>
          </a:p>
          <a:p>
            <a:r>
              <a:rPr lang="en-US" sz="2400" dirty="0"/>
              <a:t>execute '</a:t>
            </a:r>
            <a:r>
              <a:rPr lang="en-US" sz="2400" dirty="0" err="1"/>
              <a:t>extract_site</a:t>
            </a:r>
            <a:r>
              <a:rPr lang="en-US" sz="2400" dirty="0"/>
              <a:t>' do</a:t>
            </a:r>
          </a:p>
          <a:p>
            <a:r>
              <a:rPr lang="en-US" sz="2400" dirty="0"/>
              <a:t>  </a:t>
            </a:r>
            <a:r>
              <a:rPr lang="en-US" sz="2400" dirty="0" err="1"/>
              <a:t>cwd</a:t>
            </a:r>
            <a:r>
              <a:rPr lang="en-US" sz="2400" dirty="0"/>
              <a:t> '/</a:t>
            </a:r>
            <a:r>
              <a:rPr lang="en-US" sz="2400" dirty="0" err="1"/>
              <a:t>srv</a:t>
            </a:r>
            <a:r>
              <a:rPr lang="en-US" sz="2400" dirty="0"/>
              <a:t>'</a:t>
            </a:r>
          </a:p>
          <a:p>
            <a:r>
              <a:rPr lang="en-US" sz="2400" dirty="0"/>
              <a:t>  command 'unzip </a:t>
            </a:r>
            <a:r>
              <a:rPr lang="en-US" sz="2400" dirty="0" err="1"/>
              <a:t>specter.zip</a:t>
            </a:r>
            <a:r>
              <a:rPr lang="en-US" sz="2400" dirty="0"/>
              <a:t>'</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 }</a:t>
            </a:r>
          </a:p>
          <a:p>
            <a:r>
              <a:rPr lang="en-US" sz="2400" dirty="0"/>
              <a:t>  action :nothing</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412578816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package %w[git-core </a:t>
            </a:r>
            <a:r>
              <a:rPr lang="en-US" sz="2400" dirty="0" err="1"/>
              <a:t>zlib</a:t>
            </a:r>
            <a:r>
              <a:rPr lang="en-US" sz="2400" dirty="0"/>
              <a:t> </a:t>
            </a:r>
            <a:r>
              <a:rPr lang="en-US" sz="2400" dirty="0" err="1"/>
              <a:t>zlib-devel</a:t>
            </a:r>
            <a:r>
              <a:rPr lang="en-US" sz="2400" dirty="0"/>
              <a:t> </a:t>
            </a:r>
            <a:r>
              <a:rPr lang="en-US" sz="2400" dirty="0" err="1"/>
              <a:t>gcc-c</a:t>
            </a:r>
            <a:r>
              <a:rPr lang="en-US" sz="2400" dirty="0"/>
              <a:t>++ patch </a:t>
            </a:r>
            <a:r>
              <a:rPr lang="en-US" sz="2400" dirty="0" err="1"/>
              <a:t>readline</a:t>
            </a:r>
            <a:r>
              <a:rPr lang="en-US" sz="2400" dirty="0"/>
              <a:t> </a:t>
            </a:r>
            <a:r>
              <a:rPr lang="en-US" sz="2400" dirty="0" err="1"/>
              <a:t>readline-devel</a:t>
            </a:r>
            <a:r>
              <a:rPr lang="en-US" sz="2400" dirty="0"/>
              <a:t> </a:t>
            </a:r>
            <a:r>
              <a:rPr lang="en-US" sz="2400" dirty="0" err="1"/>
              <a:t>libyaml-devel</a:t>
            </a:r>
            <a:r>
              <a:rPr lang="en-US" sz="2400" dirty="0"/>
              <a:t> </a:t>
            </a:r>
            <a:r>
              <a:rPr lang="en-US" sz="2400" dirty="0" err="1"/>
              <a:t>libffi-devel</a:t>
            </a:r>
            <a:r>
              <a:rPr lang="en-US" sz="2400" dirty="0"/>
              <a:t> </a:t>
            </a:r>
            <a:r>
              <a:rPr lang="en-US" sz="2400" dirty="0" err="1"/>
              <a:t>openssl-devel</a:t>
            </a:r>
            <a:r>
              <a:rPr lang="en-US" sz="2400" dirty="0"/>
              <a:t> make bzip2 </a:t>
            </a:r>
            <a:r>
              <a:rPr lang="en-US" sz="2400" dirty="0" err="1"/>
              <a:t>autoconf</a:t>
            </a:r>
            <a:r>
              <a:rPr lang="en-US" sz="2400" dirty="0"/>
              <a:t> </a:t>
            </a:r>
            <a:r>
              <a:rPr lang="en-US" sz="2400" dirty="0" err="1"/>
              <a:t>automake</a:t>
            </a:r>
            <a:r>
              <a:rPr lang="en-US" sz="2400" dirty="0"/>
              <a:t> </a:t>
            </a:r>
            <a:r>
              <a:rPr lang="en-US" sz="2400" dirty="0" err="1"/>
              <a:t>libtool</a:t>
            </a:r>
            <a:r>
              <a:rPr lang="en-US" sz="2400" dirty="0"/>
              <a:t> bison curl </a:t>
            </a:r>
            <a:r>
              <a:rPr lang="en-US" sz="2400" dirty="0" err="1"/>
              <a:t>sqlite-devel</a:t>
            </a:r>
            <a:r>
              <a:rPr lang="en-US" sz="2400" dirty="0"/>
              <a:t>]</a:t>
            </a:r>
          </a:p>
          <a:p>
            <a:endParaRPr lang="en-US" sz="2400" dirty="0"/>
          </a:p>
          <a:p>
            <a:r>
              <a:rPr lang="en-US" sz="2400" dirty="0" err="1"/>
              <a:t>remote_file</a:t>
            </a:r>
            <a:r>
              <a:rPr lang="en-US" sz="2400" dirty="0"/>
              <a:t> '/</a:t>
            </a:r>
            <a:r>
              <a:rPr lang="en-US" sz="2400" dirty="0" err="1"/>
              <a:t>tmp</a:t>
            </a:r>
            <a:r>
              <a:rPr lang="en-US" sz="2400" dirty="0"/>
              <a:t>/ruby-2.5.1.tar.gz' do</a:t>
            </a:r>
          </a:p>
          <a:p>
            <a:r>
              <a:rPr lang="en-US" sz="2400" dirty="0"/>
              <a:t>  source 'https://</a:t>
            </a:r>
            <a:r>
              <a:rPr lang="en-US" sz="2400" dirty="0" err="1"/>
              <a:t>cache.ruby-lang.org</a:t>
            </a:r>
            <a:r>
              <a:rPr lang="en-US" sz="2400" dirty="0"/>
              <a:t>/pub/ruby/2.5/ruby-2.5.1.tar.gz'</a:t>
            </a:r>
          </a:p>
          <a:p>
            <a:r>
              <a:rPr lang="en-US" sz="2400" dirty="0"/>
              <a:t>end</a:t>
            </a:r>
          </a:p>
          <a:p>
            <a:endParaRPr lang="en-US" sz="2400" dirty="0"/>
          </a:p>
          <a:p>
            <a:r>
              <a:rPr lang="en-US" sz="2400" dirty="0"/>
              <a:t>execute 'extract ruby' do</a:t>
            </a:r>
          </a:p>
          <a:p>
            <a:r>
              <a:rPr lang="en-US" sz="2400" dirty="0"/>
              <a:t>  </a:t>
            </a:r>
            <a:r>
              <a:rPr lang="en-US" sz="2400" dirty="0" err="1"/>
              <a:t>cwd</a:t>
            </a:r>
            <a:r>
              <a:rPr lang="en-US" sz="2400" dirty="0"/>
              <a:t> '/</a:t>
            </a:r>
            <a:r>
              <a:rPr lang="en-US" sz="2400" dirty="0" err="1"/>
              <a:t>tmp</a:t>
            </a:r>
            <a:r>
              <a:rPr lang="en-US" sz="2400" dirty="0"/>
              <a:t>'</a:t>
            </a:r>
          </a:p>
          <a:p>
            <a:r>
              <a:rPr lang="en-US" sz="2400" dirty="0"/>
              <a:t>  command 'tar -</a:t>
            </a:r>
            <a:r>
              <a:rPr lang="en-US" sz="2400" dirty="0" err="1"/>
              <a:t>xvf</a:t>
            </a:r>
            <a:r>
              <a:rPr lang="en-US" sz="2400" dirty="0"/>
              <a:t> ruby-2.5.1.tar.gz'</a:t>
            </a:r>
          </a:p>
          <a:p>
            <a:r>
              <a:rPr lang="en-US" sz="2400" dirty="0"/>
              <a:t>  </a:t>
            </a:r>
            <a:r>
              <a:rPr lang="en-US" sz="2400" dirty="0" err="1"/>
              <a:t>not_if</a:t>
            </a:r>
            <a:r>
              <a:rPr lang="en-US" sz="2400" dirty="0"/>
              <a:t> { </a:t>
            </a:r>
            <a:r>
              <a:rPr lang="en-US" sz="2400" dirty="0" err="1"/>
              <a:t>File.exist</a:t>
            </a:r>
            <a:r>
              <a:rPr lang="en-US" sz="2400" dirty="0"/>
              <a:t>?('/</a:t>
            </a:r>
            <a:r>
              <a:rPr lang="en-US" sz="2400" dirty="0" err="1"/>
              <a:t>tmp</a:t>
            </a:r>
            <a:r>
              <a:rPr lang="en-US" sz="2400" dirty="0"/>
              <a:t>/ruby-2.5.1')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3427201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92500" lnSpcReduction="20000"/>
          </a:bodyPr>
          <a:lstStyle/>
          <a:p>
            <a:r>
              <a:rPr lang="en-US" sz="2400" dirty="0"/>
              <a:t>execute 'configure, make and install ruby' do</a:t>
            </a:r>
          </a:p>
          <a:p>
            <a:r>
              <a:rPr lang="en-US" sz="2400" dirty="0"/>
              <a:t>  </a:t>
            </a:r>
            <a:r>
              <a:rPr lang="en-US" sz="2400" dirty="0" err="1"/>
              <a:t>cwd</a:t>
            </a:r>
            <a:r>
              <a:rPr lang="en-US" sz="2400" dirty="0"/>
              <a:t> '/</a:t>
            </a:r>
            <a:r>
              <a:rPr lang="en-US" sz="2400" dirty="0" err="1"/>
              <a:t>tmp</a:t>
            </a:r>
            <a:r>
              <a:rPr lang="en-US" sz="2400" dirty="0"/>
              <a:t>/ruby-2.5.1'</a:t>
            </a:r>
          </a:p>
          <a:p>
            <a:r>
              <a:rPr lang="en-US" sz="2400" dirty="0"/>
              <a:t>  command './configure &amp;&amp; make &amp;&amp; make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/local/bin/ruby') }</a:t>
            </a:r>
          </a:p>
          <a:p>
            <a:r>
              <a:rPr lang="en-US" sz="2400" dirty="0"/>
              <a:t>end</a:t>
            </a:r>
          </a:p>
          <a:p>
            <a:endParaRPr lang="en-US" sz="2400" dirty="0"/>
          </a:p>
          <a:p>
            <a:r>
              <a:rPr lang="en-US" sz="2400" dirty="0"/>
              <a:t>execute 'install bundler' do</a:t>
            </a:r>
          </a:p>
          <a:p>
            <a:r>
              <a:rPr lang="en-US" sz="2400" dirty="0"/>
              <a:t>  command '/</a:t>
            </a:r>
            <a:r>
              <a:rPr lang="en-US" sz="2400" dirty="0" err="1"/>
              <a:t>usr</a:t>
            </a:r>
            <a:r>
              <a:rPr lang="en-US" sz="2400" dirty="0"/>
              <a:t>/local/bin/gem install bundler'</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a:t>
            </a:r>
            <a:r>
              <a:rPr lang="en-US" sz="2400" dirty="0" err="1"/>
              <a:t>Gemfile.lock</a:t>
            </a:r>
            <a:r>
              <a:rPr lang="en-US" sz="2400" dirty="0"/>
              <a:t>') }</a:t>
            </a:r>
          </a:p>
          <a:p>
            <a:r>
              <a:rPr lang="en-US" sz="2400" dirty="0"/>
              <a:t>end</a:t>
            </a:r>
          </a:p>
          <a:p>
            <a:endParaRPr lang="en-US" sz="2400" dirty="0"/>
          </a:p>
          <a:p>
            <a:r>
              <a:rPr lang="en-US" sz="2400" dirty="0"/>
              <a:t>execute 'bundle install' do</a:t>
            </a:r>
          </a:p>
          <a:p>
            <a:r>
              <a:rPr lang="en-US" sz="2400" dirty="0"/>
              <a:t>  </a:t>
            </a:r>
            <a:r>
              <a:rPr lang="en-US" sz="2400" dirty="0" err="1"/>
              <a:t>cwd</a:t>
            </a:r>
            <a:r>
              <a:rPr lang="en-US" sz="2400" dirty="0"/>
              <a:t> '/</a:t>
            </a:r>
            <a:r>
              <a:rPr lang="en-US" sz="2400" dirty="0" err="1"/>
              <a:t>srv</a:t>
            </a:r>
            <a:r>
              <a:rPr lang="en-US" sz="2400" dirty="0"/>
              <a:t>/specter'</a:t>
            </a:r>
          </a:p>
          <a:p>
            <a:r>
              <a:rPr lang="en-US" sz="2400" dirty="0"/>
              <a:t>  command '/</a:t>
            </a:r>
            <a:r>
              <a:rPr lang="en-US" sz="2400" dirty="0" err="1"/>
              <a:t>usr</a:t>
            </a:r>
            <a:r>
              <a:rPr lang="en-US" sz="2400" dirty="0"/>
              <a:t>/local/bin/bundle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/local/bin/bundle')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2288388695"/>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92500" lnSpcReduction="20000"/>
          </a:bodyPr>
          <a:lstStyle/>
          <a:p>
            <a:r>
              <a:rPr lang="en-US" sz="1800" dirty="0"/>
              <a:t>template '/</a:t>
            </a:r>
            <a:r>
              <a:rPr lang="en-US" sz="1800" dirty="0" err="1"/>
              <a:t>etc</a:t>
            </a:r>
            <a:r>
              <a:rPr lang="en-US" sz="1800" dirty="0"/>
              <a:t>/</a:t>
            </a:r>
            <a:r>
              <a:rPr lang="en-US" sz="1800" dirty="0" err="1"/>
              <a:t>systemd</a:t>
            </a:r>
            <a:r>
              <a:rPr lang="en-US" sz="1800" dirty="0"/>
              <a:t>/system/</a:t>
            </a:r>
            <a:r>
              <a:rPr lang="en-US" sz="1800" dirty="0" err="1"/>
              <a:t>specter.service</a:t>
            </a:r>
            <a:r>
              <a:rPr lang="en-US" sz="1800" dirty="0"/>
              <a:t>' do</a:t>
            </a:r>
          </a:p>
          <a:p>
            <a:r>
              <a:rPr lang="en-US" sz="1800" dirty="0"/>
              <a:t>  source '</a:t>
            </a:r>
            <a:r>
              <a:rPr lang="en-US" sz="1800" dirty="0" err="1"/>
              <a:t>service.erb</a:t>
            </a:r>
            <a:r>
              <a:rPr lang="en-US" sz="1800" dirty="0"/>
              <a:t>'</a:t>
            </a:r>
          </a:p>
          <a:p>
            <a:r>
              <a:rPr lang="en-US" sz="1800" dirty="0"/>
              <a:t>  variables({ </a:t>
            </a:r>
            <a:r>
              <a:rPr lang="en-US" sz="1800" dirty="0" err="1"/>
              <a:t>service_name</a:t>
            </a:r>
            <a:r>
              <a:rPr lang="en-US" sz="1800" dirty="0"/>
              <a:t>: 'specter', </a:t>
            </a:r>
            <a:r>
              <a:rPr lang="en-US" sz="1800" dirty="0" err="1"/>
              <a:t>working_directory</a:t>
            </a:r>
            <a:r>
              <a:rPr lang="en-US" sz="1800" dirty="0"/>
              <a:t>: '/</a:t>
            </a:r>
            <a:r>
              <a:rPr lang="en-US" sz="1800" dirty="0" err="1"/>
              <a:t>srv</a:t>
            </a:r>
            <a:r>
              <a:rPr lang="en-US" sz="1800" dirty="0"/>
              <a:t>/specter' })</a:t>
            </a:r>
          </a:p>
          <a:p>
            <a:r>
              <a:rPr lang="en-US" sz="1800" dirty="0"/>
              <a:t>end</a:t>
            </a:r>
          </a:p>
          <a:p>
            <a:endParaRPr lang="en-US" sz="1800" dirty="0"/>
          </a:p>
          <a:p>
            <a:r>
              <a:rPr lang="en-US" sz="1800" dirty="0"/>
              <a:t>template '/</a:t>
            </a:r>
            <a:r>
              <a:rPr lang="en-US" sz="1800" dirty="0" err="1"/>
              <a:t>srv</a:t>
            </a:r>
            <a:r>
              <a:rPr lang="en-US" sz="1800" dirty="0"/>
              <a:t>/specter/</a:t>
            </a:r>
            <a:r>
              <a:rPr lang="en-US" sz="1800" dirty="0" err="1"/>
              <a:t>start.sh</a:t>
            </a:r>
            <a:r>
              <a:rPr lang="en-US" sz="1800" dirty="0"/>
              <a:t>' do</a:t>
            </a:r>
          </a:p>
          <a:p>
            <a:r>
              <a:rPr lang="en-US" sz="1800" dirty="0"/>
              <a:t>  source '</a:t>
            </a:r>
            <a:r>
              <a:rPr lang="en-US" sz="1800" dirty="0" err="1"/>
              <a:t>start.sh.erb</a:t>
            </a:r>
            <a:r>
              <a:rPr lang="en-US" sz="1800" dirty="0"/>
              <a:t>'</a:t>
            </a:r>
          </a:p>
          <a:p>
            <a:r>
              <a:rPr lang="en-US" sz="1800" dirty="0"/>
              <a:t>  mode '0774'</a:t>
            </a:r>
          </a:p>
          <a:p>
            <a:r>
              <a:rPr lang="en-US" sz="1800" dirty="0"/>
              <a:t>end</a:t>
            </a:r>
          </a:p>
          <a:p>
            <a:endParaRPr lang="en-US" sz="1800" dirty="0"/>
          </a:p>
          <a:p>
            <a:r>
              <a:rPr lang="en-US" sz="1800" dirty="0"/>
              <a:t>template '/</a:t>
            </a:r>
            <a:r>
              <a:rPr lang="en-US" sz="1800" dirty="0" err="1"/>
              <a:t>srv</a:t>
            </a:r>
            <a:r>
              <a:rPr lang="en-US" sz="1800" dirty="0"/>
              <a:t>/specter/</a:t>
            </a:r>
            <a:r>
              <a:rPr lang="en-US" sz="1800" dirty="0" err="1"/>
              <a:t>stop.sh</a:t>
            </a:r>
            <a:r>
              <a:rPr lang="en-US" sz="1800" dirty="0"/>
              <a:t>' do</a:t>
            </a:r>
          </a:p>
          <a:p>
            <a:r>
              <a:rPr lang="en-US" sz="1800" dirty="0"/>
              <a:t>  source '</a:t>
            </a:r>
            <a:r>
              <a:rPr lang="en-US" sz="1800" dirty="0" err="1"/>
              <a:t>stop.sh.erb</a:t>
            </a:r>
            <a:r>
              <a:rPr lang="en-US" sz="1800" dirty="0"/>
              <a:t>'</a:t>
            </a:r>
          </a:p>
          <a:p>
            <a:r>
              <a:rPr lang="en-US" sz="1800" dirty="0"/>
              <a:t>  mode '0774'</a:t>
            </a:r>
          </a:p>
          <a:p>
            <a:r>
              <a:rPr lang="en-US" sz="1800" dirty="0"/>
              <a:t>end</a:t>
            </a:r>
          </a:p>
          <a:p>
            <a:endParaRPr lang="en-US" sz="1800" dirty="0"/>
          </a:p>
          <a:p>
            <a:r>
              <a:rPr lang="en-US" sz="1800" dirty="0"/>
              <a:t>service 'specter' do</a:t>
            </a:r>
          </a:p>
          <a:p>
            <a:r>
              <a:rPr lang="en-US" sz="1800" dirty="0"/>
              <a:t>  action :start</a:t>
            </a:r>
          </a:p>
          <a:p>
            <a:r>
              <a:rPr lang="en-US" sz="18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54220119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Objective</a:t>
            </a:r>
          </a:p>
        </p:txBody>
      </p:sp>
      <p:sp>
        <p:nvSpPr>
          <p:cNvPr id="6" name="Subtitle 5">
            <a:extLst>
              <a:ext uri="{FF2B5EF4-FFF2-40B4-BE49-F238E27FC236}">
                <a16:creationId xmlns:a16="http://schemas.microsoft.com/office/drawing/2014/main" id="{F79C95AB-333F-A048-986B-179EEA28D1A0}"/>
              </a:ext>
            </a:extLst>
          </p:cNvPr>
          <p:cNvSpPr>
            <a:spLocks noGrp="1"/>
          </p:cNvSpPr>
          <p:nvPr>
            <p:ph type="subTitle" idx="1"/>
          </p:nvPr>
        </p:nvSpPr>
        <p:spPr/>
        <p:txBody>
          <a:bodyPr/>
          <a:lstStyle/>
          <a:p>
            <a:r>
              <a:rPr lang="en-US" dirty="0"/>
              <a:t>Read through the source code and identify:</a:t>
            </a:r>
          </a:p>
          <a:p>
            <a:endParaRPr lang="en-US" dirty="0"/>
          </a:p>
          <a:p>
            <a:pPr marL="457200" indent="-457200">
              <a:buFont typeface="Arial" panose="020B0604020202020204" pitchFamily="34" charset="0"/>
              <a:buChar char="•"/>
            </a:pPr>
            <a:r>
              <a:rPr lang="en-US" dirty="0"/>
              <a:t>What is this recipe doing?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Is there a lot of repetition in this recipe?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re-usable is this recipe?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What and how would you test this recipe?</a:t>
            </a:r>
          </a:p>
        </p:txBody>
      </p:sp>
    </p:spTree>
    <p:extLst>
      <p:ext uri="{BB962C8B-B14F-4D97-AF65-F5344CB8AC3E}">
        <p14:creationId xmlns:p14="http://schemas.microsoft.com/office/powerpoint/2010/main" val="52797236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213858734"/>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ctrTitle"/>
          </p:nvPr>
        </p:nvSpPr>
        <p:spPr/>
        <p:txBody>
          <a:bodyPr>
            <a:normAutofit fontScale="90000"/>
          </a:bodyPr>
          <a:lstStyle/>
          <a:p>
            <a:r>
              <a:rPr lang="en-US" dirty="0"/>
              <a:t>Separation of Concerns</a:t>
            </a:r>
          </a:p>
        </p:txBody>
      </p:sp>
      <p:sp>
        <p:nvSpPr>
          <p:cNvPr id="3" name="Subtitle 2">
            <a:extLst>
              <a:ext uri="{FF2B5EF4-FFF2-40B4-BE49-F238E27FC236}">
                <a16:creationId xmlns:a16="http://schemas.microsoft.com/office/drawing/2014/main" id="{7CB55505-F604-2B45-9089-34C21D7225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382596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1868-BD32-D141-B627-B3B11EE71C17}"/>
              </a:ext>
            </a:extLst>
          </p:cNvPr>
          <p:cNvSpPr>
            <a:spLocks noGrp="1"/>
          </p:cNvSpPr>
          <p:nvPr>
            <p:ph type="ctrTitle"/>
          </p:nvPr>
        </p:nvSpPr>
        <p:spPr/>
        <p:txBody>
          <a:bodyPr>
            <a:normAutofit fontScale="90000"/>
          </a:bodyPr>
          <a:lstStyle/>
          <a:p>
            <a:r>
              <a:rPr lang="en-US" dirty="0"/>
              <a:t>Single Responsibility Principle</a:t>
            </a:r>
          </a:p>
        </p:txBody>
      </p:sp>
      <p:sp>
        <p:nvSpPr>
          <p:cNvPr id="3" name="Subtitle 2">
            <a:extLst>
              <a:ext uri="{FF2B5EF4-FFF2-40B4-BE49-F238E27FC236}">
                <a16:creationId xmlns:a16="http://schemas.microsoft.com/office/drawing/2014/main" id="{A81819D1-0664-9B43-8160-135411EF971F}"/>
              </a:ext>
            </a:extLst>
          </p:cNvPr>
          <p:cNvSpPr>
            <a:spLocks noGrp="1"/>
          </p:cNvSpPr>
          <p:nvPr>
            <p:ph type="subTitle" idx="1"/>
          </p:nvPr>
        </p:nvSpPr>
        <p:spPr>
          <a:xfrm>
            <a:off x="1671638" y="4418713"/>
            <a:ext cx="12319000" cy="3346421"/>
          </a:xfrm>
        </p:spPr>
        <p:txBody>
          <a:bodyPr/>
          <a:lstStyle/>
          <a:p>
            <a:endParaRPr lang="en-US" dirty="0"/>
          </a:p>
        </p:txBody>
      </p:sp>
      <p:sp>
        <p:nvSpPr>
          <p:cNvPr id="4" name="TextBox 3">
            <a:extLst>
              <a:ext uri="{FF2B5EF4-FFF2-40B4-BE49-F238E27FC236}">
                <a16:creationId xmlns:a16="http://schemas.microsoft.com/office/drawing/2014/main" id="{784758A0-A837-FD49-8514-E664555BDBB5}"/>
              </a:ext>
            </a:extLst>
          </p:cNvPr>
          <p:cNvSpPr txBox="1"/>
          <p:nvPr/>
        </p:nvSpPr>
        <p:spPr bwMode="white">
          <a:xfrm>
            <a:off x="1671638" y="3285641"/>
            <a:ext cx="12319000" cy="914400"/>
          </a:xfrm>
          <a:prstGeom prst="rect">
            <a:avLst/>
          </a:prstGeom>
        </p:spPr>
        <p:txBody>
          <a:bodyPr vert="horz" wrap="square" lIns="91440" tIns="91440" rIns="91440" bIns="91440" rtlCol="0">
            <a:normAutofit/>
          </a:bodyPr>
          <a:lstStyle/>
          <a:p>
            <a:pPr algn="ctr"/>
            <a:r>
              <a:rPr lang="en-US" i="1" dirty="0">
                <a:latin typeface="Raleway-v4020" pitchFamily="2" charset="77"/>
              </a:rPr>
              <a:t>A recipe should have only one reason to change.</a:t>
            </a:r>
          </a:p>
        </p:txBody>
      </p:sp>
    </p:spTree>
    <p:extLst>
      <p:ext uri="{BB962C8B-B14F-4D97-AF65-F5344CB8AC3E}">
        <p14:creationId xmlns:p14="http://schemas.microsoft.com/office/powerpoint/2010/main" val="3769302084"/>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1868-BD32-D141-B627-B3B11EE71C17}"/>
              </a:ext>
            </a:extLst>
          </p:cNvPr>
          <p:cNvSpPr>
            <a:spLocks noGrp="1"/>
          </p:cNvSpPr>
          <p:nvPr>
            <p:ph type="ctrTitle"/>
          </p:nvPr>
        </p:nvSpPr>
        <p:spPr/>
        <p:txBody>
          <a:bodyPr>
            <a:normAutofit fontScale="90000"/>
          </a:bodyPr>
          <a:lstStyle/>
          <a:p>
            <a:r>
              <a:rPr lang="en-US" dirty="0"/>
              <a:t>Interface Segregation Principle</a:t>
            </a:r>
          </a:p>
        </p:txBody>
      </p:sp>
      <p:sp>
        <p:nvSpPr>
          <p:cNvPr id="3" name="Subtitle 2">
            <a:extLst>
              <a:ext uri="{FF2B5EF4-FFF2-40B4-BE49-F238E27FC236}">
                <a16:creationId xmlns:a16="http://schemas.microsoft.com/office/drawing/2014/main" id="{A81819D1-0664-9B43-8160-135411EF971F}"/>
              </a:ext>
            </a:extLst>
          </p:cNvPr>
          <p:cNvSpPr>
            <a:spLocks noGrp="1"/>
          </p:cNvSpPr>
          <p:nvPr>
            <p:ph type="subTitle" idx="1"/>
          </p:nvPr>
        </p:nvSpPr>
        <p:spPr>
          <a:xfrm>
            <a:off x="1671638" y="4418713"/>
            <a:ext cx="12319000" cy="3346421"/>
          </a:xfrm>
        </p:spPr>
        <p:txBody>
          <a:bodyPr/>
          <a:lstStyle/>
          <a:p>
            <a:endParaRPr lang="en-US" dirty="0"/>
          </a:p>
        </p:txBody>
      </p:sp>
      <p:sp>
        <p:nvSpPr>
          <p:cNvPr id="4" name="TextBox 3">
            <a:extLst>
              <a:ext uri="{FF2B5EF4-FFF2-40B4-BE49-F238E27FC236}">
                <a16:creationId xmlns:a16="http://schemas.microsoft.com/office/drawing/2014/main" id="{784758A0-A837-FD49-8514-E664555BDBB5}"/>
              </a:ext>
            </a:extLst>
          </p:cNvPr>
          <p:cNvSpPr txBox="1"/>
          <p:nvPr/>
        </p:nvSpPr>
        <p:spPr bwMode="white">
          <a:xfrm>
            <a:off x="1671638" y="3285641"/>
            <a:ext cx="12319000" cy="914400"/>
          </a:xfrm>
          <a:prstGeom prst="rect">
            <a:avLst/>
          </a:prstGeom>
        </p:spPr>
        <p:txBody>
          <a:bodyPr vert="horz" wrap="square" lIns="91440" tIns="91440" rIns="91440" bIns="91440" rtlCol="0">
            <a:normAutofit/>
          </a:bodyPr>
          <a:lstStyle/>
          <a:p>
            <a:pPr algn="ctr"/>
            <a:r>
              <a:rPr lang="en-US" i="1" dirty="0">
                <a:latin typeface="Raleway-v4020" pitchFamily="2" charset="77"/>
              </a:rPr>
              <a:t>Other recipes should not be forced to depend on resources that they do not use.</a:t>
            </a:r>
          </a:p>
        </p:txBody>
      </p:sp>
    </p:spTree>
    <p:extLst>
      <p:ext uri="{BB962C8B-B14F-4D97-AF65-F5344CB8AC3E}">
        <p14:creationId xmlns:p14="http://schemas.microsoft.com/office/powerpoint/2010/main" val="150348073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10516172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pPr marL="0" lvl="1"/>
            <a:r>
              <a:rPr lang="en-US" sz="3600" dirty="0"/>
              <a:t>You will leave this workshop with the ability to:</a:t>
            </a:r>
          </a:p>
          <a:p>
            <a:pPr marL="0" lvl="1"/>
            <a:endParaRPr lang="en-US" sz="3600" dirty="0"/>
          </a:p>
          <a:p>
            <a:pPr marL="571500" lvl="1" indent="-571500">
              <a:buFont typeface="Arial" panose="020B0604020202020204" pitchFamily="34" charset="0"/>
              <a:buChar char="•"/>
            </a:pPr>
            <a:r>
              <a:rPr lang="en-US" sz="3600" dirty="0"/>
              <a:t>identify the various concerns within a recipe/cookbook</a:t>
            </a:r>
          </a:p>
          <a:p>
            <a:pPr marL="571500" lvl="1" indent="-571500">
              <a:buFont typeface="Arial" panose="020B0604020202020204" pitchFamily="34" charset="0"/>
              <a:buChar char="•"/>
            </a:pPr>
            <a:r>
              <a:rPr lang="en-US" sz="3600" dirty="0"/>
              <a:t>develop </a:t>
            </a:r>
            <a:r>
              <a:rPr lang="en-US" sz="3600" dirty="0" err="1"/>
              <a:t>InSpec</a:t>
            </a:r>
            <a:r>
              <a:rPr lang="en-US" sz="3600" dirty="0"/>
              <a:t> tests for a service/application</a:t>
            </a:r>
          </a:p>
          <a:p>
            <a:pPr marL="571500" lvl="1" indent="-571500">
              <a:buFont typeface="Arial" panose="020B0604020202020204" pitchFamily="34" charset="0"/>
              <a:buChar char="•"/>
            </a:pPr>
            <a:r>
              <a:rPr lang="en-US" sz="3600" dirty="0"/>
              <a:t>create </a:t>
            </a:r>
            <a:r>
              <a:rPr lang="en-US" sz="3600" dirty="0" err="1"/>
              <a:t>InSpec</a:t>
            </a:r>
            <a:r>
              <a:rPr lang="en-US" sz="3600" dirty="0"/>
              <a:t> profiles that provide re-use in cookbook testing</a:t>
            </a:r>
          </a:p>
          <a:p>
            <a:pPr marL="571500" lvl="1" indent="-571500">
              <a:buFont typeface="Arial" panose="020B0604020202020204" pitchFamily="34" charset="0"/>
              <a:buChar char="•"/>
            </a:pPr>
            <a:r>
              <a:rPr lang="en-US" sz="3600" dirty="0"/>
              <a:t>setup the execution of </a:t>
            </a:r>
            <a:r>
              <a:rPr lang="en-US" sz="3600" dirty="0" err="1"/>
              <a:t>InSpec</a:t>
            </a:r>
            <a:r>
              <a:rPr lang="en-US" sz="3600" dirty="0"/>
              <a:t> profiles on every node converge</a:t>
            </a:r>
          </a:p>
          <a:p>
            <a:pPr marL="571500" lvl="1" indent="-571500">
              <a:buFont typeface="Arial" panose="020B0604020202020204" pitchFamily="34" charset="0"/>
              <a:buChar char="•"/>
            </a:pPr>
            <a:endParaRPr lang="en-US" sz="3600" dirty="0"/>
          </a:p>
          <a:p>
            <a:pPr marL="0" lvl="1"/>
            <a:endParaRPr lang="en-US" sz="3600" dirty="0"/>
          </a:p>
          <a:p>
            <a:pPr marL="0" lvl="1"/>
            <a:endParaRPr lang="en-US" sz="3600" dirty="0"/>
          </a:p>
        </p:txBody>
      </p:sp>
    </p:spTree>
    <p:extLst>
      <p:ext uri="{BB962C8B-B14F-4D97-AF65-F5344CB8AC3E}">
        <p14:creationId xmlns:p14="http://schemas.microsoft.com/office/powerpoint/2010/main" val="739353592"/>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endParaRPr lang="en-US" dirty="0"/>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cd </a:t>
            </a:r>
            <a:r>
              <a:rPr lang="en-US" dirty="0" err="1"/>
              <a:t>first_service</a:t>
            </a:r>
            <a:endParaRPr lang="en-US" dirty="0"/>
          </a:p>
        </p:txBody>
      </p:sp>
      <p:sp>
        <p:nvSpPr>
          <p:cNvPr id="4" name="Content Placeholder 3">
            <a:extLst>
              <a:ext uri="{FF2B5EF4-FFF2-40B4-BE49-F238E27FC236}">
                <a16:creationId xmlns:a16="http://schemas.microsoft.com/office/drawing/2014/main" id="{48C15A36-5D8A-7748-BF90-87082112F740}"/>
              </a:ext>
            </a:extLst>
          </p:cNvPr>
          <p:cNvSpPr>
            <a:spLocks noGrp="1"/>
          </p:cNvSpPr>
          <p:nvPr>
            <p:ph sz="quarter" idx="12"/>
          </p:nvPr>
        </p:nvSpPr>
        <p:spPr/>
        <p:txBody>
          <a:bodyPr/>
          <a:lstStyle/>
          <a:p>
            <a:endParaRPr lang="en-US"/>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Enter the Project Directory</a:t>
            </a:r>
          </a:p>
        </p:txBody>
      </p:sp>
    </p:spTree>
    <p:extLst>
      <p:ext uri="{BB962C8B-B14F-4D97-AF65-F5344CB8AC3E}">
        <p14:creationId xmlns:p14="http://schemas.microsoft.com/office/powerpoint/2010/main" val="260255834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r>
              <a:rPr lang="en-US" dirty="0"/>
              <a:t>-----&gt; Starting Kitchen (v1.20.0)</a:t>
            </a:r>
          </a:p>
          <a:p>
            <a:r>
              <a:rPr lang="en-US" dirty="0"/>
              <a:t>-----&gt; Creating &lt;default-centos-7&gt;...</a:t>
            </a:r>
          </a:p>
          <a:p>
            <a:r>
              <a:rPr lang="en-US" dirty="0"/>
              <a:t>       Creating kitchen sandbox at /Users/</a:t>
            </a:r>
            <a:r>
              <a:rPr lang="en-US" dirty="0" err="1"/>
              <a:t>franklinwebber</a:t>
            </a:r>
            <a:r>
              <a:rPr lang="en-US" dirty="0"/>
              <a:t>/.</a:t>
            </a:r>
            <a:r>
              <a:rPr lang="en-US" dirty="0" err="1"/>
              <a:t>dok</a:t>
            </a:r>
            <a:r>
              <a:rPr lang="en-US" dirty="0"/>
              <a:t>...ault-centos-7</a:t>
            </a:r>
          </a:p>
          <a:p>
            <a:r>
              <a:rPr lang="en-US" dirty="0"/>
              <a:t>       Creating verifier sandbox at /Users/</a:t>
            </a:r>
            <a:r>
              <a:rPr lang="en-US" dirty="0" err="1"/>
              <a:t>franklinwebber</a:t>
            </a:r>
            <a:r>
              <a:rPr lang="en-US" dirty="0"/>
              <a:t>/.do...ault-centos-7</a:t>
            </a:r>
          </a:p>
          <a:p>
            <a:r>
              <a:rPr lang="en-US" dirty="0"/>
              <a:t>       Building work image..</a:t>
            </a:r>
          </a:p>
          <a:p>
            <a:r>
              <a:rPr lang="en-US" dirty="0"/>
              <a:t>       Creating container 06915d9eff-default-centos-7</a:t>
            </a:r>
          </a:p>
          <a:p>
            <a:r>
              <a:rPr lang="en-US" dirty="0"/>
              <a:t>       Finished creating &lt;default-centos-7&gt; (0m42.81s).</a:t>
            </a:r>
          </a:p>
          <a:p>
            <a:r>
              <a:rPr lang="en-US" dirty="0"/>
              <a:t>-----&gt; Converging &lt;default-centos-7&gt;...</a:t>
            </a:r>
          </a:p>
          <a:p>
            <a:r>
              <a:rPr lang="en-US" dirty="0"/>
              <a:t>       Creating kitchen sandbox in /Users/</a:t>
            </a:r>
            <a:r>
              <a:rPr lang="en-US" dirty="0" err="1"/>
              <a:t>franklinwebber</a:t>
            </a:r>
            <a:r>
              <a:rPr lang="en-US" dirty="0"/>
              <a:t>/.</a:t>
            </a:r>
            <a:r>
              <a:rPr lang="en-US" dirty="0" err="1"/>
              <a:t>dok</a:t>
            </a:r>
            <a:r>
              <a:rPr lang="en-US" dirty="0"/>
              <a:t>... ult-centos-7</a:t>
            </a:r>
          </a:p>
          <a:p>
            <a:r>
              <a:rPr lang="en-US" dirty="0"/>
              <a:t>       Preparing </a:t>
            </a:r>
            <a:r>
              <a:rPr lang="en-US" dirty="0" err="1"/>
              <a:t>dna.json</a:t>
            </a:r>
            <a:endParaRPr lang="en-US" dirty="0"/>
          </a:p>
          <a:p>
            <a:endParaRPr lang="en-US" dirty="0"/>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kitchen converge</a:t>
            </a:r>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Converge a Test System</a:t>
            </a:r>
          </a:p>
        </p:txBody>
      </p:sp>
    </p:spTree>
    <p:extLst>
      <p:ext uri="{BB962C8B-B14F-4D97-AF65-F5344CB8AC3E}">
        <p14:creationId xmlns:p14="http://schemas.microsoft.com/office/powerpoint/2010/main" val="409703047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0B110-95B1-754F-A74B-C348B78444E7}"/>
              </a:ext>
            </a:extLst>
          </p:cNvPr>
          <p:cNvSpPr>
            <a:spLocks noGrp="1"/>
          </p:cNvSpPr>
          <p:nvPr>
            <p:ph type="ctrTitle"/>
          </p:nvPr>
        </p:nvSpPr>
        <p:spPr>
          <a:xfrm>
            <a:off x="1553583" y="2292126"/>
            <a:ext cx="12437056" cy="852712"/>
          </a:xfrm>
        </p:spPr>
        <p:txBody>
          <a:bodyPr>
            <a:normAutofit fontScale="90000"/>
          </a:bodyPr>
          <a:lstStyle/>
          <a:p>
            <a:r>
              <a:rPr lang="en-US" dirty="0"/>
              <a:t>Code Review</a:t>
            </a:r>
          </a:p>
        </p:txBody>
      </p:sp>
      <p:sp>
        <p:nvSpPr>
          <p:cNvPr id="3" name="Content Placeholder 2">
            <a:extLst>
              <a:ext uri="{FF2B5EF4-FFF2-40B4-BE49-F238E27FC236}">
                <a16:creationId xmlns:a16="http://schemas.microsoft.com/office/drawing/2014/main" id="{CF9F345A-FFDD-C742-A40A-59C15DE26EE9}"/>
              </a:ext>
            </a:extLst>
          </p:cNvPr>
          <p:cNvSpPr>
            <a:spLocks noGrp="1"/>
          </p:cNvSpPr>
          <p:nvPr>
            <p:ph sz="quarter" idx="11"/>
          </p:nvPr>
        </p:nvSpPr>
        <p:spPr/>
        <p:txBody>
          <a:bodyPr>
            <a:normAutofit/>
          </a:bodyPr>
          <a:lstStyle/>
          <a:p>
            <a:pPr marL="457200">
              <a:buFont typeface="Arial" panose="020B0604020202020204" pitchFamily="34" charset="0"/>
              <a:buChar char="•"/>
            </a:pPr>
            <a:r>
              <a:rPr lang="en-US" dirty="0"/>
              <a:t>Identify what the recipe accomplishes</a:t>
            </a:r>
          </a:p>
          <a:p>
            <a:pPr marL="457200">
              <a:buFont typeface="Arial" panose="020B0604020202020204" pitchFamily="34" charset="0"/>
              <a:buChar char="•"/>
            </a:pPr>
            <a:r>
              <a:rPr lang="en-US" dirty="0"/>
              <a:t>Identify the different concerns within the recipe</a:t>
            </a:r>
          </a:p>
          <a:p>
            <a:pPr marL="457200">
              <a:buFont typeface="Arial" panose="020B0604020202020204" pitchFamily="34" charset="0"/>
              <a:buChar char="•"/>
            </a:pPr>
            <a:r>
              <a:rPr lang="en-US" dirty="0"/>
              <a:t>Evaluate the usability, maintainability, and portability</a:t>
            </a:r>
          </a:p>
        </p:txBody>
      </p:sp>
      <p:sp>
        <p:nvSpPr>
          <p:cNvPr id="4" name="Content Placeholder 3">
            <a:extLst>
              <a:ext uri="{FF2B5EF4-FFF2-40B4-BE49-F238E27FC236}">
                <a16:creationId xmlns:a16="http://schemas.microsoft.com/office/drawing/2014/main" id="{C62C0F4A-B119-F34C-8993-5E2532EA14B3}"/>
              </a:ext>
            </a:extLst>
          </p:cNvPr>
          <p:cNvSpPr>
            <a:spLocks noGrp="1"/>
          </p:cNvSpPr>
          <p:nvPr>
            <p:ph sz="quarter" idx="12"/>
          </p:nvPr>
        </p:nvSpPr>
        <p:spPr>
          <a:xfrm>
            <a:off x="1553582" y="7075507"/>
            <a:ext cx="13479774" cy="857879"/>
          </a:xfrm>
        </p:spPr>
        <p:txBody>
          <a:bodyPr/>
          <a:lstStyle/>
          <a:p>
            <a:pPr marL="457200"/>
            <a:r>
              <a:rPr lang="en-US" dirty="0"/>
              <a:t>Express why you would change the recipe and how you would go about making that change.</a:t>
            </a:r>
          </a:p>
        </p:txBody>
      </p:sp>
    </p:spTree>
    <p:extLst>
      <p:ext uri="{BB962C8B-B14F-4D97-AF65-F5344CB8AC3E}">
        <p14:creationId xmlns:p14="http://schemas.microsoft.com/office/powerpoint/2010/main" val="30662073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85308060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0F1-0553-AD48-B5BA-3540D48AE0CD}"/>
              </a:ext>
            </a:extLst>
          </p:cNvPr>
          <p:cNvSpPr>
            <a:spLocks noGrp="1"/>
          </p:cNvSpPr>
          <p:nvPr>
            <p:ph type="ctrTitle"/>
          </p:nvPr>
        </p:nvSpPr>
        <p:spPr/>
        <p:txBody>
          <a:bodyPr>
            <a:normAutofit fontScale="90000"/>
          </a:bodyPr>
          <a:lstStyle/>
          <a:p>
            <a:r>
              <a:rPr lang="en-US" dirty="0"/>
              <a:t>The Purpose of the Recipe</a:t>
            </a:r>
          </a:p>
        </p:txBody>
      </p:sp>
      <p:sp>
        <p:nvSpPr>
          <p:cNvPr id="3" name="Subtitle 2">
            <a:extLst>
              <a:ext uri="{FF2B5EF4-FFF2-40B4-BE49-F238E27FC236}">
                <a16:creationId xmlns:a16="http://schemas.microsoft.com/office/drawing/2014/main" id="{9D5934EF-E1D5-A341-88B6-718E45AEC4D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3101088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0F1-0553-AD48-B5BA-3540D48AE0CD}"/>
              </a:ext>
            </a:extLst>
          </p:cNvPr>
          <p:cNvSpPr>
            <a:spLocks noGrp="1"/>
          </p:cNvSpPr>
          <p:nvPr>
            <p:ph type="ctrTitle"/>
          </p:nvPr>
        </p:nvSpPr>
        <p:spPr/>
        <p:txBody>
          <a:bodyPr>
            <a:normAutofit fontScale="90000"/>
          </a:bodyPr>
          <a:lstStyle/>
          <a:p>
            <a:r>
              <a:rPr lang="en-US" dirty="0"/>
              <a:t>Different Concerns</a:t>
            </a:r>
          </a:p>
        </p:txBody>
      </p:sp>
      <p:sp>
        <p:nvSpPr>
          <p:cNvPr id="3" name="Subtitle 2">
            <a:extLst>
              <a:ext uri="{FF2B5EF4-FFF2-40B4-BE49-F238E27FC236}">
                <a16:creationId xmlns:a16="http://schemas.microsoft.com/office/drawing/2014/main" id="{9D5934EF-E1D5-A341-88B6-718E45AEC4D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8369581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0F1-0553-AD48-B5BA-3540D48AE0CD}"/>
              </a:ext>
            </a:extLst>
          </p:cNvPr>
          <p:cNvSpPr>
            <a:spLocks noGrp="1"/>
          </p:cNvSpPr>
          <p:nvPr>
            <p:ph type="ctrTitle"/>
          </p:nvPr>
        </p:nvSpPr>
        <p:spPr/>
        <p:txBody>
          <a:bodyPr>
            <a:noAutofit/>
          </a:bodyPr>
          <a:lstStyle/>
          <a:p>
            <a:r>
              <a:rPr lang="en-US" sz="5400" dirty="0"/>
              <a:t>Usability, Maintainability, Portability</a:t>
            </a:r>
          </a:p>
        </p:txBody>
      </p:sp>
      <p:sp>
        <p:nvSpPr>
          <p:cNvPr id="3" name="Subtitle 2">
            <a:extLst>
              <a:ext uri="{FF2B5EF4-FFF2-40B4-BE49-F238E27FC236}">
                <a16:creationId xmlns:a16="http://schemas.microsoft.com/office/drawing/2014/main" id="{9D5934EF-E1D5-A341-88B6-718E45AEC4D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282929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p:txBody>
      </p:sp>
    </p:spTree>
    <p:extLst>
      <p:ext uri="{BB962C8B-B14F-4D97-AF65-F5344CB8AC3E}">
        <p14:creationId xmlns:p14="http://schemas.microsoft.com/office/powerpoint/2010/main" val="1437436850"/>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Time</a:t>
            </a:r>
          </a:p>
        </p:txBody>
      </p:sp>
      <p:sp>
        <p:nvSpPr>
          <p:cNvPr id="3" name="Text Placeholder 2"/>
          <p:cNvSpPr>
            <a:spLocks noGrp="1"/>
          </p:cNvSpPr>
          <p:nvPr>
            <p:ph type="body" sz="quarter" idx="12"/>
          </p:nvPr>
        </p:nvSpPr>
        <p:spPr>
          <a:xfrm>
            <a:off x="627888" y="1551398"/>
            <a:ext cx="14898624" cy="5345953"/>
          </a:xfrm>
        </p:spPr>
        <p:txBody>
          <a:bodyPr/>
          <a:lstStyle/>
          <a:p>
            <a:r>
              <a:rPr lang="en-US" sz="3600" b="1" dirty="0"/>
              <a:t>Help Others:</a:t>
            </a:r>
            <a:r>
              <a:rPr lang="en-US" sz="3600" dirty="0"/>
              <a:t> The best way to learn is to teach. This will help reinforce what it is you accomplished.</a:t>
            </a:r>
          </a:p>
          <a:p>
            <a:endParaRPr lang="en-US" sz="3600" dirty="0"/>
          </a:p>
          <a:p>
            <a:r>
              <a:rPr lang="en-US" sz="3600" b="1" dirty="0"/>
              <a:t>Break It: </a:t>
            </a:r>
            <a:r>
              <a:rPr lang="en-US" sz="3600" dirty="0"/>
              <a:t>If everything works the first time go back and make some changes. Explore! Discovering the boundaries will help you when you continue on your journey.</a:t>
            </a:r>
          </a:p>
          <a:p>
            <a:endParaRPr lang="en-US" sz="3600" dirty="0"/>
          </a:p>
          <a:p>
            <a:r>
              <a:rPr lang="en-US" sz="3600" b="1" dirty="0"/>
              <a:t>Take a Diversion: </a:t>
            </a:r>
            <a:r>
              <a:rPr lang="en-US" sz="3600" dirty="0"/>
              <a:t>Several exercises here are open to many different paths. For clarity I will keep the exercises pretty bounded, if something catches your eye that is off the path -- take it.</a:t>
            </a:r>
          </a:p>
        </p:txBody>
      </p:sp>
    </p:spTree>
    <p:extLst>
      <p:ext uri="{BB962C8B-B14F-4D97-AF65-F5344CB8AC3E}">
        <p14:creationId xmlns:p14="http://schemas.microsoft.com/office/powerpoint/2010/main" val="76152467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0F40-5352-A747-8F33-DCE0B2458C46}"/>
              </a:ext>
            </a:extLst>
          </p:cNvPr>
          <p:cNvSpPr>
            <a:spLocks noGrp="1"/>
          </p:cNvSpPr>
          <p:nvPr>
            <p:ph type="ctrTitle"/>
          </p:nvPr>
        </p:nvSpPr>
        <p:spPr/>
        <p:txBody>
          <a:bodyPr>
            <a:normAutofit fontScale="90000"/>
          </a:bodyPr>
          <a:lstStyle/>
          <a:p>
            <a:r>
              <a:rPr lang="en-US" dirty="0"/>
              <a:t>Discussion</a:t>
            </a:r>
          </a:p>
        </p:txBody>
      </p:sp>
      <p:sp>
        <p:nvSpPr>
          <p:cNvPr id="3" name="Subtitle 2">
            <a:extLst>
              <a:ext uri="{FF2B5EF4-FFF2-40B4-BE49-F238E27FC236}">
                <a16:creationId xmlns:a16="http://schemas.microsoft.com/office/drawing/2014/main" id="{8A1D887F-B9DC-4346-BD12-A63312A5CA3E}"/>
              </a:ext>
            </a:extLst>
          </p:cNvPr>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72672920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 recipe in a cookbook</a:t>
            </a:r>
          </a:p>
        </p:txBody>
      </p:sp>
      <p:sp>
        <p:nvSpPr>
          <p:cNvPr id="4" name="TextBox 3"/>
          <p:cNvSpPr txBox="1"/>
          <p:nvPr/>
        </p:nvSpPr>
        <p:spPr bwMode="white">
          <a:xfrm>
            <a:off x="4039452" y="4210370"/>
            <a:ext cx="11509212" cy="790291"/>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spTree>
    <p:extLst>
      <p:ext uri="{BB962C8B-B14F-4D97-AF65-F5344CB8AC3E}">
        <p14:creationId xmlns:p14="http://schemas.microsoft.com/office/powerpoint/2010/main" val="344618792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D77A-3DE6-2942-8A70-2B169053E282}"/>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355841826"/>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36679"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060653418"/>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Web Service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The web service launches a website that accepts JSON payloads.</a:t>
            </a:r>
          </a:p>
          <a:p>
            <a:endParaRPr lang="en-US" dirty="0"/>
          </a:p>
          <a:p>
            <a:r>
              <a:rPr lang="en-US" dirty="0"/>
              <a:t>GET </a:t>
            </a:r>
            <a:r>
              <a:rPr lang="en-US" dirty="0">
                <a:hlinkClick r:id="rId2"/>
              </a:rPr>
              <a:t>http://localhost:8000/scans</a:t>
            </a:r>
            <a:endParaRPr lang="en-US" dirty="0"/>
          </a:p>
          <a:p>
            <a:r>
              <a:rPr lang="en-US" dirty="0"/>
              <a:t>POST </a:t>
            </a:r>
            <a:r>
              <a:rPr lang="en-US" dirty="0">
                <a:hlinkClick r:id="rId2"/>
              </a:rPr>
              <a:t>http://localhost:8000/scans</a:t>
            </a:r>
            <a:r>
              <a:rPr lang="en-US" dirty="0"/>
              <a:t> with JSON payload</a:t>
            </a:r>
          </a:p>
          <a:p>
            <a:r>
              <a:rPr lang="en-US" dirty="0"/>
              <a:t>GET </a:t>
            </a:r>
            <a:r>
              <a:rPr lang="en-US" dirty="0">
                <a:hlinkClick r:id="rId3"/>
              </a:rPr>
              <a:t>http://localhost:8000/scans/ID</a:t>
            </a:r>
            <a:endParaRPr lang="en-US" dirty="0"/>
          </a:p>
          <a:p>
            <a:r>
              <a:rPr lang="en-US" dirty="0"/>
              <a:t>DELETE </a:t>
            </a:r>
            <a:r>
              <a:rPr lang="en-US" dirty="0">
                <a:hlinkClick r:id="rId3"/>
              </a:rPr>
              <a:t>http://localhost:8000/scans/ID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629780761"/>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Ruby Implementation</a:t>
            </a:r>
          </a:p>
        </p:txBody>
      </p:sp>
      <p:sp>
        <p:nvSpPr>
          <p:cNvPr id="3" name="Subtitle 2"/>
          <p:cNvSpPr>
            <a:spLocks noGrp="1"/>
          </p:cNvSpPr>
          <p:nvPr>
            <p:ph type="subTitle" idx="1"/>
          </p:nvPr>
        </p:nvSpPr>
        <p:spPr/>
        <p:txBody>
          <a:bodyPr/>
          <a:lstStyle/>
          <a:p>
            <a:r>
              <a:rPr lang="en-US" dirty="0"/>
              <a:t>Ruby 2.5.1</a:t>
            </a:r>
          </a:p>
          <a:p>
            <a:r>
              <a:rPr lang="en-US" dirty="0"/>
              <a:t>Bundler</a:t>
            </a:r>
          </a:p>
          <a:p>
            <a:r>
              <a:rPr lang="en-US" dirty="0" err="1"/>
              <a:t>Rackup</a:t>
            </a:r>
            <a:endParaRPr lang="en-US" dirty="0"/>
          </a:p>
          <a:p>
            <a:r>
              <a:rPr lang="en-US" dirty="0" err="1"/>
              <a:t>systemd</a:t>
            </a:r>
            <a:r>
              <a:rPr lang="en-US" dirty="0"/>
              <a:t> service</a:t>
            </a:r>
          </a:p>
          <a:p>
            <a:endParaRPr lang="en-US" dirty="0"/>
          </a:p>
        </p:txBody>
      </p:sp>
    </p:spTree>
    <p:extLst>
      <p:ext uri="{BB962C8B-B14F-4D97-AF65-F5344CB8AC3E}">
        <p14:creationId xmlns:p14="http://schemas.microsoft.com/office/powerpoint/2010/main" val="248525061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21181"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954603553"/>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Where do you write your tests</a:t>
            </a:r>
          </a:p>
          <a:p>
            <a:r>
              <a:rPr lang="en-US" dirty="0"/>
              <a:t>What tests do you write</a:t>
            </a:r>
          </a:p>
          <a:p>
            <a:r>
              <a:rPr lang="en-US" dirty="0"/>
              <a:t>How do we execute tests</a:t>
            </a:r>
          </a:p>
          <a:p>
            <a:r>
              <a:rPr lang="en-US" dirty="0"/>
              <a:t>Refactor</a:t>
            </a:r>
          </a:p>
          <a:p>
            <a:endParaRPr lang="en-US" dirty="0"/>
          </a:p>
          <a:p>
            <a:endParaRPr lang="en-US" dirty="0"/>
          </a:p>
          <a:p>
            <a:endParaRPr lang="en-US" dirty="0"/>
          </a:p>
        </p:txBody>
      </p:sp>
    </p:spTree>
    <p:extLst>
      <p:ext uri="{BB962C8B-B14F-4D97-AF65-F5344CB8AC3E}">
        <p14:creationId xmlns:p14="http://schemas.microsoft.com/office/powerpoint/2010/main" val="1695714"/>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Kitchen Configuration</a:t>
            </a:r>
          </a:p>
        </p:txBody>
      </p:sp>
      <p:sp>
        <p:nvSpPr>
          <p:cNvPr id="3" name="Subtitle 2"/>
          <p:cNvSpPr>
            <a:spLocks noGrp="1"/>
          </p:cNvSpPr>
          <p:nvPr>
            <p:ph type="subTitle" idx="1"/>
          </p:nvPr>
        </p:nvSpPr>
        <p:spPr>
          <a:xfrm>
            <a:off x="1671638" y="3271838"/>
            <a:ext cx="12319000" cy="3947109"/>
          </a:xfrm>
        </p:spPr>
        <p:txBody>
          <a:bodyPr/>
          <a:lstStyle/>
          <a:p>
            <a:r>
              <a:rPr lang="en-US" dirty="0"/>
              <a:t>When </a:t>
            </a:r>
            <a:r>
              <a:rPr lang="en-US" b="1" dirty="0">
                <a:latin typeface="Courier New" charset="0"/>
                <a:ea typeface="Courier New" charset="0"/>
                <a:cs typeface="Courier New" charset="0"/>
              </a:rPr>
              <a:t>chef</a:t>
            </a:r>
            <a:r>
              <a:rPr lang="en-US" dirty="0"/>
              <a:t> generates a cookbook a default </a:t>
            </a:r>
            <a:r>
              <a:rPr lang="en-US" i="1" dirty="0"/>
              <a:t>.</a:t>
            </a:r>
            <a:r>
              <a:rPr lang="en-US" i="1" dirty="0" err="1"/>
              <a:t>kitchen.yml</a:t>
            </a:r>
            <a:r>
              <a:rPr lang="en-US" dirty="0"/>
              <a:t> is created or it can be created with the command </a:t>
            </a:r>
            <a:r>
              <a:rPr lang="en-US" b="1" dirty="0">
                <a:latin typeface="Courier New" charset="0"/>
                <a:ea typeface="Courier New" charset="0"/>
                <a:cs typeface="Courier New" charset="0"/>
              </a:rPr>
              <a:t>kitchen </a:t>
            </a:r>
            <a:r>
              <a:rPr lang="en-US" b="1" dirty="0" err="1">
                <a:latin typeface="Courier New" charset="0"/>
                <a:ea typeface="Courier New" charset="0"/>
                <a:cs typeface="Courier New" charset="0"/>
              </a:rPr>
              <a:t>init</a:t>
            </a:r>
            <a:r>
              <a:rPr lang="en-US" b="1" dirty="0" err="1">
                <a:ea typeface="Courier New" charset="0"/>
                <a:cs typeface="Courier New" charset="0"/>
              </a:rPr>
              <a:t>.</a:t>
            </a:r>
            <a:endParaRPr lang="en-US" b="1" dirty="0">
              <a:ea typeface="Courier New" charset="0"/>
              <a:cs typeface="Courier New" charset="0"/>
            </a:endParaRPr>
          </a:p>
          <a:p>
            <a:endParaRPr lang="en-US" b="1" dirty="0">
              <a:ea typeface="Courier New" charset="0"/>
              <a:cs typeface="Courier New" charset="0"/>
            </a:endParaRPr>
          </a:p>
          <a:p>
            <a:pPr algn="ctr"/>
            <a:r>
              <a:rPr lang="en-US" dirty="0">
                <a:hlinkClick r:id="rId3"/>
              </a:rPr>
              <a:t>http://kitchen.ci/docs/getting-started/kitchen-yml</a:t>
            </a:r>
            <a:endParaRPr lang="en-US" dirty="0">
              <a:ea typeface="Courier New" charset="0"/>
              <a:cs typeface="Courier New" charset="0"/>
            </a:endParaRPr>
          </a:p>
          <a:p>
            <a:endParaRPr lang="en-US" dirty="0">
              <a:ea typeface="Courier New" charset="0"/>
              <a:cs typeface="Courier New" charset="0"/>
            </a:endParaRPr>
          </a:p>
          <a:p>
            <a:r>
              <a:rPr lang="en-US" dirty="0">
                <a:ea typeface="Courier New" charset="0"/>
                <a:cs typeface="Courier New" charset="0"/>
              </a:rPr>
              <a:t>The configuration is stored in a file format called YAML.</a:t>
            </a:r>
          </a:p>
          <a:p>
            <a:endParaRPr lang="en-US" dirty="0">
              <a:ea typeface="Courier New" charset="0"/>
              <a:cs typeface="Courier New" charset="0"/>
            </a:endParaRPr>
          </a:p>
          <a:p>
            <a:pPr algn="ctr"/>
            <a:r>
              <a:rPr lang="en-US" dirty="0">
                <a:ea typeface="Courier New" charset="0"/>
                <a:cs typeface="Courier New" charset="0"/>
                <a:hlinkClick r:id="rId4"/>
              </a:rPr>
              <a:t>http://</a:t>
            </a:r>
            <a:r>
              <a:rPr lang="en-US" dirty="0" err="1">
                <a:ea typeface="Courier New" charset="0"/>
                <a:cs typeface="Courier New" charset="0"/>
                <a:hlinkClick r:id="rId4"/>
              </a:rPr>
              <a:t>yaml.org</a:t>
            </a:r>
            <a:endParaRPr lang="en-US" dirty="0">
              <a:ea typeface="Courier New" charset="0"/>
              <a:cs typeface="Courier New" charset="0"/>
            </a:endParaRPr>
          </a:p>
        </p:txBody>
      </p:sp>
    </p:spTree>
    <p:extLst>
      <p:ext uri="{BB962C8B-B14F-4D97-AF65-F5344CB8AC3E}">
        <p14:creationId xmlns:p14="http://schemas.microsoft.com/office/powerpoint/2010/main" val="1976325611"/>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Kitchen's Configuration</a:t>
            </a:r>
          </a:p>
        </p:txBody>
      </p:sp>
      <p:pic>
        <p:nvPicPr>
          <p:cNvPr id="4" name="Picture 3"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71" y="1115965"/>
            <a:ext cx="10627458" cy="6912070"/>
          </a:xfrm>
          <a:prstGeom prst="rect">
            <a:avLst/>
          </a:prstGeom>
        </p:spPr>
      </p:pic>
      <p:sp>
        <p:nvSpPr>
          <p:cNvPr id="5" name="Rounded Rectangle 4"/>
          <p:cNvSpPr/>
          <p:nvPr/>
        </p:nvSpPr>
        <p:spPr bwMode="auto">
          <a:xfrm>
            <a:off x="6635261" y="4306277"/>
            <a:ext cx="3029781" cy="50687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Install Chef</a:t>
            </a:r>
          </a:p>
        </p:txBody>
      </p:sp>
      <p:sp>
        <p:nvSpPr>
          <p:cNvPr id="6" name="Rounded Rectangle 5"/>
          <p:cNvSpPr/>
          <p:nvPr/>
        </p:nvSpPr>
        <p:spPr bwMode="auto">
          <a:xfrm>
            <a:off x="6635261" y="5744308"/>
            <a:ext cx="3029781" cy="508000"/>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Apply the Run List</a:t>
            </a:r>
          </a:p>
        </p:txBody>
      </p:sp>
      <p:sp>
        <p:nvSpPr>
          <p:cNvPr id="7" name="Rounded Rectangle 6"/>
          <p:cNvSpPr/>
          <p:nvPr/>
        </p:nvSpPr>
        <p:spPr bwMode="auto">
          <a:xfrm>
            <a:off x="6635260" y="6460739"/>
            <a:ext cx="3029782" cy="514292"/>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Execute Tests</a:t>
            </a:r>
          </a:p>
        </p:txBody>
      </p:sp>
      <p:sp>
        <p:nvSpPr>
          <p:cNvPr id="8" name="Rounded Rectangle 7"/>
          <p:cNvSpPr/>
          <p:nvPr/>
        </p:nvSpPr>
        <p:spPr bwMode="auto">
          <a:xfrm>
            <a:off x="6635261" y="3583554"/>
            <a:ext cx="3029781" cy="506877"/>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Create Test Instance</a:t>
            </a:r>
          </a:p>
        </p:txBody>
      </p:sp>
      <p:sp>
        <p:nvSpPr>
          <p:cNvPr id="9" name="Rounded Rectangle 8"/>
          <p:cNvSpPr/>
          <p:nvPr/>
        </p:nvSpPr>
        <p:spPr bwMode="auto">
          <a:xfrm>
            <a:off x="6635260" y="5021585"/>
            <a:ext cx="3029782" cy="514292"/>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a:gradFill>
                  <a:gsLst>
                    <a:gs pos="0">
                      <a:srgbClr val="FFFFFF"/>
                    </a:gs>
                    <a:gs pos="100000">
                      <a:srgbClr val="FFFFFF"/>
                    </a:gs>
                  </a:gsLst>
                  <a:lin ang="5400000" scaled="0"/>
                </a:gradFill>
              </a:rPr>
              <a:t>Synchronize Cookbooks</a:t>
            </a:r>
          </a:p>
        </p:txBody>
      </p:sp>
      <p:sp>
        <p:nvSpPr>
          <p:cNvPr id="11" name="Rectangle 10"/>
          <p:cNvSpPr/>
          <p:nvPr/>
        </p:nvSpPr>
        <p:spPr bwMode="auto">
          <a:xfrm>
            <a:off x="2386940" y="1021278"/>
            <a:ext cx="4248320" cy="700675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21542012"/>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Test Kitchen's Configuration Makes it Versatile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300" y="1357833"/>
            <a:ext cx="10845800" cy="6057900"/>
          </a:xfrm>
          <a:prstGeom prst="rect">
            <a:avLst/>
          </a:prstGeom>
        </p:spPr>
      </p:pic>
      <p:grpSp>
        <p:nvGrpSpPr>
          <p:cNvPr id="6" name="Group 5"/>
          <p:cNvGrpSpPr/>
          <p:nvPr/>
        </p:nvGrpSpPr>
        <p:grpSpPr>
          <a:xfrm>
            <a:off x="7112031" y="7539335"/>
            <a:ext cx="1930337" cy="461665"/>
            <a:chOff x="5349177" y="8412652"/>
            <a:chExt cx="1930337" cy="461665"/>
          </a:xfrm>
        </p:grpSpPr>
        <p:sp>
          <p:nvSpPr>
            <p:cNvPr id="7" name="Rectangle 6"/>
            <p:cNvSpPr/>
            <p:nvPr/>
          </p:nvSpPr>
          <p:spPr>
            <a:xfrm>
              <a:off x="5810842" y="8412652"/>
              <a:ext cx="1468672" cy="461665"/>
            </a:xfrm>
            <a:prstGeom prst="rect">
              <a:avLst/>
            </a:prstGeom>
          </p:spPr>
          <p:txBody>
            <a:bodyPr wrap="none">
              <a:spAutoFit/>
            </a:bodyPr>
            <a:lstStyle/>
            <a:p>
              <a:r>
                <a:rPr lang="en-US">
                  <a:solidFill>
                    <a:schemeClr val="accent4">
                      <a:lumMod val="75000"/>
                    </a:schemeClr>
                  </a:solidFill>
                </a:rPr>
                <a:t>kitchen.ci</a:t>
              </a:r>
              <a:endParaRPr lang="en-US" dirty="0">
                <a:solidFill>
                  <a:schemeClr val="accent4">
                    <a:lumMod val="75000"/>
                  </a:schemeClr>
                </a:solidFill>
              </a:endParaRPr>
            </a:p>
          </p:txBody>
        </p:sp>
        <p:pic>
          <p:nvPicPr>
            <p:cNvPr id="8" name="Picture 7" descr="referenc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177" y="8412652"/>
              <a:ext cx="461665" cy="461665"/>
            </a:xfrm>
            <a:prstGeom prst="rect">
              <a:avLst/>
            </a:prstGeom>
          </p:spPr>
        </p:pic>
      </p:grpSp>
    </p:spTree>
    <p:extLst>
      <p:ext uri="{BB962C8B-B14F-4D97-AF65-F5344CB8AC3E}">
        <p14:creationId xmlns:p14="http://schemas.microsoft.com/office/powerpoint/2010/main" val="77245810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dirty="0"/>
              <a:t>Kitchen </a:t>
            </a:r>
            <a:r>
              <a:rPr lang="en-US" dirty="0" err="1"/>
              <a:t>Dokken</a:t>
            </a:r>
            <a:r>
              <a:rPr lang="en-US" dirty="0"/>
              <a:t> and </a:t>
            </a:r>
            <a:r>
              <a:rPr lang="en-US" dirty="0" err="1"/>
              <a:t>InSpec</a:t>
            </a:r>
            <a:endParaRPr lang="en-US" dirty="0"/>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a:bodyPr>
          <a:lstStyle/>
          <a:p>
            <a:r>
              <a:rPr lang="en-US" dirty="0">
                <a:latin typeface="Inconsolata"/>
                <a:cs typeface="Inconsolata"/>
              </a:rPr>
              <a:t>driver:</a:t>
            </a:r>
          </a:p>
          <a:p>
            <a:r>
              <a:rPr lang="en-US" dirty="0">
                <a:latin typeface="Inconsolata"/>
                <a:cs typeface="Inconsolata"/>
              </a:rPr>
              <a:t>  name: </a:t>
            </a:r>
            <a:r>
              <a:rPr lang="en-US" dirty="0" err="1">
                <a:latin typeface="Inconsolata"/>
                <a:cs typeface="Inconsolata"/>
              </a:rPr>
              <a:t>dokken</a:t>
            </a:r>
            <a:endParaRPr lang="en-US" dirty="0">
              <a:latin typeface="Inconsolata"/>
              <a:cs typeface="Inconsolata"/>
            </a:endParaRPr>
          </a:p>
          <a:p>
            <a:endParaRPr lang="en-US" dirty="0">
              <a:latin typeface="Inconsolata"/>
              <a:cs typeface="Inconsolata"/>
            </a:endParaRPr>
          </a:p>
          <a:p>
            <a:r>
              <a:rPr lang="en-US" dirty="0" err="1">
                <a:latin typeface="Inconsolata"/>
                <a:cs typeface="Inconsolata"/>
              </a:rPr>
              <a:t>provisioner</a:t>
            </a:r>
            <a:r>
              <a:rPr lang="en-US" dirty="0">
                <a:latin typeface="Inconsolata"/>
                <a:cs typeface="Inconsolata"/>
              </a:rPr>
              <a:t>:</a:t>
            </a:r>
          </a:p>
          <a:p>
            <a:r>
              <a:rPr lang="en-US" dirty="0">
                <a:latin typeface="Inconsolata"/>
                <a:cs typeface="Inconsolata"/>
              </a:rPr>
              <a:t>  name: </a:t>
            </a:r>
            <a:r>
              <a:rPr lang="en-US" dirty="0" err="1">
                <a:latin typeface="Inconsolata"/>
                <a:cs typeface="Inconsolata"/>
              </a:rPr>
              <a:t>dokken</a:t>
            </a:r>
            <a:endParaRPr lang="en-US" dirty="0">
              <a:latin typeface="Inconsolata"/>
              <a:cs typeface="Inconsolata"/>
            </a:endParaRPr>
          </a:p>
          <a:p>
            <a:endParaRPr lang="en-US" dirty="0">
              <a:latin typeface="Inconsolata"/>
              <a:cs typeface="Inconsolata"/>
            </a:endParaRPr>
          </a:p>
          <a:p>
            <a:r>
              <a:rPr lang="en-US" dirty="0">
                <a:latin typeface="Inconsolata"/>
                <a:cs typeface="Inconsolata"/>
              </a:rPr>
              <a:t>transport:</a:t>
            </a:r>
          </a:p>
          <a:p>
            <a:r>
              <a:rPr lang="en-US" dirty="0">
                <a:latin typeface="Inconsolata"/>
                <a:cs typeface="Inconsolata"/>
              </a:rPr>
              <a:t>  name: </a:t>
            </a:r>
            <a:r>
              <a:rPr lang="en-US" dirty="0" err="1">
                <a:latin typeface="Inconsolata"/>
                <a:cs typeface="Inconsolata"/>
              </a:rPr>
              <a:t>dokken</a:t>
            </a:r>
            <a:endParaRPr lang="en-US" dirty="0">
              <a:latin typeface="Inconsolata"/>
              <a:cs typeface="Inconsolata"/>
            </a:endParaRPr>
          </a:p>
          <a:p>
            <a:endParaRPr lang="en-US" dirty="0">
              <a:latin typeface="Inconsolata"/>
              <a:cs typeface="Inconsolata"/>
            </a:endParaRPr>
          </a:p>
          <a:p>
            <a:r>
              <a:rPr lang="en-US" dirty="0">
                <a:latin typeface="Inconsolata"/>
                <a:cs typeface="Inconsolata"/>
              </a:rPr>
              <a:t>verifier:</a:t>
            </a:r>
          </a:p>
          <a:p>
            <a:r>
              <a:rPr lang="en-US" dirty="0">
                <a:latin typeface="Inconsolata"/>
                <a:cs typeface="Inconsolata"/>
              </a:rPr>
              <a:t>  name: </a:t>
            </a:r>
            <a:r>
              <a:rPr lang="en-US" dirty="0" err="1">
                <a:latin typeface="Inconsolata"/>
                <a:cs typeface="Inconsolata"/>
              </a:rPr>
              <a:t>inspec</a:t>
            </a:r>
            <a:endParaRPr lang="en-US" dirty="0">
              <a:latin typeface="Inconsolata"/>
              <a:cs typeface="Inconsolata"/>
            </a:endParaRPr>
          </a:p>
          <a:p>
            <a:endParaRPr lang="en-US" dirty="0">
              <a:latin typeface="Inconsolata"/>
              <a:cs typeface="Inconsolata"/>
            </a:endParaRP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a:t>
            </a:r>
            <a:r>
              <a:rPr lang="en-US" dirty="0" err="1">
                <a:latin typeface="Inconsolata"/>
                <a:cs typeface="Inconsolata"/>
              </a:rPr>
              <a:t>kitchen.yml</a:t>
            </a:r>
            <a:endParaRPr lang="en-US" dirty="0">
              <a:latin typeface="Inconsolata"/>
              <a:cs typeface="Inconsolata"/>
            </a:endParaRPr>
          </a:p>
        </p:txBody>
      </p:sp>
    </p:spTree>
    <p:extLst>
      <p:ext uri="{BB962C8B-B14F-4D97-AF65-F5344CB8AC3E}">
        <p14:creationId xmlns:p14="http://schemas.microsoft.com/office/powerpoint/2010/main" val="42204055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 recipe in a cookbook</a:t>
            </a:r>
          </a:p>
          <a:p>
            <a:r>
              <a:rPr lang="en-US" dirty="0"/>
              <a:t>tested your recipe with Test Kitchen</a:t>
            </a:r>
          </a:p>
        </p:txBody>
      </p:sp>
      <p:sp>
        <p:nvSpPr>
          <p:cNvPr id="4" name="TextBox 3"/>
          <p:cNvSpPr txBox="1"/>
          <p:nvPr/>
        </p:nvSpPr>
        <p:spPr bwMode="white">
          <a:xfrm>
            <a:off x="4039452" y="4153220"/>
            <a:ext cx="1179109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spTree>
    <p:extLst>
      <p:ext uri="{BB962C8B-B14F-4D97-AF65-F5344CB8AC3E}">
        <p14:creationId xmlns:p14="http://schemas.microsoft.com/office/powerpoint/2010/main" val="2939987538"/>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dirty="0"/>
              <a:t>Kitchen Platforms and Test Suites</a:t>
            </a:r>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fontScale="70000" lnSpcReduction="20000"/>
          </a:bodyPr>
          <a:lstStyle/>
          <a:p>
            <a:r>
              <a:rPr lang="en-US" dirty="0">
                <a:latin typeface="Inconsolata"/>
                <a:cs typeface="Inconsolata"/>
              </a:rPr>
              <a:t>platforms:</a:t>
            </a:r>
          </a:p>
          <a:p>
            <a:r>
              <a:rPr lang="en-US" dirty="0">
                <a:latin typeface="Inconsolata"/>
                <a:cs typeface="Inconsolata"/>
              </a:rPr>
              <a:t>  - name: centos-7</a:t>
            </a:r>
          </a:p>
          <a:p>
            <a:r>
              <a:rPr lang="en-US" dirty="0">
                <a:latin typeface="Inconsolata"/>
                <a:cs typeface="Inconsolata"/>
              </a:rPr>
              <a:t>    driver:</a:t>
            </a:r>
          </a:p>
          <a:p>
            <a:r>
              <a:rPr lang="en-US" dirty="0">
                <a:latin typeface="Inconsolata"/>
                <a:cs typeface="Inconsolata"/>
              </a:rPr>
              <a:t>      image: </a:t>
            </a:r>
            <a:r>
              <a:rPr lang="en-US" dirty="0" err="1">
                <a:latin typeface="Inconsolata"/>
                <a:cs typeface="Inconsolata"/>
              </a:rPr>
              <a:t>dokken</a:t>
            </a:r>
            <a:r>
              <a:rPr lang="en-US" dirty="0">
                <a:latin typeface="Inconsolata"/>
                <a:cs typeface="Inconsolata"/>
              </a:rPr>
              <a:t>/centos-7</a:t>
            </a:r>
          </a:p>
          <a:p>
            <a:r>
              <a:rPr lang="en-US" dirty="0">
                <a:latin typeface="Inconsolata"/>
                <a:cs typeface="Inconsolata"/>
              </a:rPr>
              <a:t>      privileged: true</a:t>
            </a:r>
          </a:p>
          <a:p>
            <a:r>
              <a:rPr lang="en-US" dirty="0">
                <a:latin typeface="Inconsolata"/>
                <a:cs typeface="Inconsolata"/>
              </a:rPr>
              <a:t>      </a:t>
            </a:r>
            <a:r>
              <a:rPr lang="en-US" dirty="0" err="1">
                <a:latin typeface="Inconsolata"/>
                <a:cs typeface="Inconsolata"/>
              </a:rPr>
              <a:t>pid_one_command</a:t>
            </a:r>
            <a:r>
              <a:rPr lang="en-US" dirty="0">
                <a:latin typeface="Inconsolata"/>
                <a:cs typeface="Inconsolata"/>
              </a:rPr>
              <a:t>: /</a:t>
            </a:r>
            <a:r>
              <a:rPr lang="en-US" dirty="0" err="1">
                <a:latin typeface="Inconsolata"/>
                <a:cs typeface="Inconsolata"/>
              </a:rPr>
              <a:t>usr</a:t>
            </a:r>
            <a:r>
              <a:rPr lang="en-US" dirty="0">
                <a:latin typeface="Inconsolata"/>
                <a:cs typeface="Inconsolata"/>
              </a:rPr>
              <a:t>/lib/</a:t>
            </a:r>
            <a:r>
              <a:rPr lang="en-US" dirty="0" err="1">
                <a:latin typeface="Inconsolata"/>
                <a:cs typeface="Inconsolata"/>
              </a:rPr>
              <a:t>systemd</a:t>
            </a:r>
            <a:r>
              <a:rPr lang="en-US" dirty="0">
                <a:latin typeface="Inconsolata"/>
                <a:cs typeface="Inconsolata"/>
              </a:rPr>
              <a:t>/</a:t>
            </a:r>
            <a:r>
              <a:rPr lang="en-US" dirty="0" err="1">
                <a:latin typeface="Inconsolata"/>
                <a:cs typeface="Inconsolata"/>
              </a:rPr>
              <a:t>systemd</a:t>
            </a:r>
            <a:endParaRPr lang="en-US" dirty="0">
              <a:latin typeface="Inconsolata"/>
              <a:cs typeface="Inconsolata"/>
            </a:endParaRPr>
          </a:p>
          <a:p>
            <a:r>
              <a:rPr lang="en-US" dirty="0">
                <a:latin typeface="Inconsolata"/>
                <a:cs typeface="Inconsolata"/>
              </a:rPr>
              <a:t>      volumes:</a:t>
            </a:r>
          </a:p>
          <a:p>
            <a:r>
              <a:rPr lang="en-US" dirty="0">
                <a:latin typeface="Inconsolata"/>
                <a:cs typeface="Inconsolata"/>
              </a:rPr>
              <a:t>        - /sys/</a:t>
            </a:r>
            <a:r>
              <a:rPr lang="en-US" dirty="0" err="1">
                <a:latin typeface="Inconsolata"/>
                <a:cs typeface="Inconsolata"/>
              </a:rPr>
              <a:t>fs</a:t>
            </a:r>
            <a:r>
              <a:rPr lang="en-US" dirty="0">
                <a:latin typeface="Inconsolata"/>
                <a:cs typeface="Inconsolata"/>
              </a:rPr>
              <a:t>/</a:t>
            </a:r>
            <a:r>
              <a:rPr lang="en-US" dirty="0" err="1">
                <a:latin typeface="Inconsolata"/>
                <a:cs typeface="Inconsolata"/>
              </a:rPr>
              <a:t>cgroup</a:t>
            </a:r>
            <a:r>
              <a:rPr lang="en-US" dirty="0">
                <a:latin typeface="Inconsolata"/>
                <a:cs typeface="Inconsolata"/>
              </a:rPr>
              <a:t>:/sys/</a:t>
            </a:r>
            <a:r>
              <a:rPr lang="en-US" dirty="0" err="1">
                <a:latin typeface="Inconsolata"/>
                <a:cs typeface="Inconsolata"/>
              </a:rPr>
              <a:t>fs</a:t>
            </a:r>
            <a:r>
              <a:rPr lang="en-US" dirty="0">
                <a:latin typeface="Inconsolata"/>
                <a:cs typeface="Inconsolata"/>
              </a:rPr>
              <a:t>/</a:t>
            </a:r>
            <a:r>
              <a:rPr lang="en-US" dirty="0" err="1">
                <a:latin typeface="Inconsolata"/>
                <a:cs typeface="Inconsolata"/>
              </a:rPr>
              <a:t>cgroup:ro</a:t>
            </a:r>
            <a:r>
              <a:rPr lang="en-US" dirty="0">
                <a:latin typeface="Inconsolata"/>
                <a:cs typeface="Inconsolata"/>
              </a:rPr>
              <a:t> # required by </a:t>
            </a:r>
            <a:r>
              <a:rPr lang="en-US" dirty="0" err="1">
                <a:latin typeface="Inconsolata"/>
                <a:cs typeface="Inconsolata"/>
              </a:rPr>
              <a:t>systemd</a:t>
            </a:r>
            <a:endParaRPr lang="en-US" dirty="0">
              <a:latin typeface="Inconsolata"/>
              <a:cs typeface="Inconsolata"/>
            </a:endParaRPr>
          </a:p>
          <a:p>
            <a:endParaRPr lang="en-US" dirty="0">
              <a:latin typeface="Inconsolata"/>
              <a:cs typeface="Inconsolata"/>
            </a:endParaRPr>
          </a:p>
          <a:p>
            <a:r>
              <a:rPr lang="en-US" dirty="0">
                <a:latin typeface="Inconsolata"/>
                <a:cs typeface="Inconsolata"/>
              </a:rPr>
              <a:t>suites:</a:t>
            </a:r>
          </a:p>
          <a:p>
            <a:r>
              <a:rPr lang="en-US" dirty="0">
                <a:latin typeface="Inconsolata"/>
                <a:cs typeface="Inconsolata"/>
              </a:rPr>
              <a:t>  - name: default</a:t>
            </a:r>
          </a:p>
          <a:p>
            <a:r>
              <a:rPr lang="en-US" dirty="0">
                <a:latin typeface="Inconsolata"/>
                <a:cs typeface="Inconsolata"/>
              </a:rPr>
              <a:t>    </a:t>
            </a:r>
            <a:r>
              <a:rPr lang="en-US" dirty="0" err="1">
                <a:latin typeface="Inconsolata"/>
                <a:cs typeface="Inconsolata"/>
              </a:rPr>
              <a:t>run_list</a:t>
            </a:r>
            <a:r>
              <a:rPr lang="en-US" dirty="0">
                <a:latin typeface="Inconsolata"/>
                <a:cs typeface="Inconsolata"/>
              </a:rPr>
              <a:t>:</a:t>
            </a:r>
          </a:p>
          <a:p>
            <a:r>
              <a:rPr lang="en-US" dirty="0">
                <a:latin typeface="Inconsolata"/>
                <a:cs typeface="Inconsolata"/>
              </a:rPr>
              <a:t>      - recipe[</a:t>
            </a:r>
            <a:r>
              <a:rPr lang="en-US" dirty="0" err="1">
                <a:latin typeface="Inconsolata"/>
                <a:cs typeface="Inconsolata"/>
              </a:rPr>
              <a:t>specter_cookbook</a:t>
            </a:r>
            <a:r>
              <a:rPr lang="en-US" dirty="0">
                <a:latin typeface="Inconsolata"/>
                <a:cs typeface="Inconsolata"/>
              </a:rPr>
              <a:t>::default]</a:t>
            </a:r>
          </a:p>
          <a:p>
            <a:r>
              <a:rPr lang="en-US" dirty="0">
                <a:latin typeface="Inconsolata"/>
                <a:cs typeface="Inconsolata"/>
              </a:rPr>
              <a:t>    verifier:</a:t>
            </a:r>
          </a:p>
          <a:p>
            <a:r>
              <a:rPr lang="en-US" dirty="0">
                <a:latin typeface="Inconsolata"/>
                <a:cs typeface="Inconsolata"/>
              </a:rPr>
              <a:t>      </a:t>
            </a:r>
            <a:r>
              <a:rPr lang="en-US" dirty="0" err="1">
                <a:latin typeface="Inconsolata"/>
                <a:cs typeface="Inconsolata"/>
              </a:rPr>
              <a:t>inspec_tests</a:t>
            </a:r>
            <a:r>
              <a:rPr lang="en-US" dirty="0">
                <a:latin typeface="Inconsolata"/>
                <a:cs typeface="Inconsolata"/>
              </a:rPr>
              <a:t>:</a:t>
            </a:r>
          </a:p>
          <a:p>
            <a:r>
              <a:rPr lang="en-US" dirty="0">
                <a:latin typeface="Inconsolata"/>
                <a:cs typeface="Inconsolata"/>
              </a:rPr>
              <a:t>        - test/integration/default</a:t>
            </a:r>
          </a:p>
          <a:p>
            <a:r>
              <a:rPr lang="en-US" dirty="0">
                <a:latin typeface="Inconsolata"/>
                <a:cs typeface="Inconsolata"/>
              </a:rPr>
              <a:t>    attributes:</a:t>
            </a: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dirty="0"/>
              <a:t>~/cookbooks/</a:t>
            </a:r>
            <a:r>
              <a:rPr lang="en-US" dirty="0" err="1"/>
              <a:t>ruby_service</a:t>
            </a:r>
            <a:r>
              <a:rPr lang="en-US" dirty="0"/>
              <a:t>/.</a:t>
            </a:r>
            <a:r>
              <a:rPr lang="en-US"/>
              <a:t>kitchen.yml</a:t>
            </a:r>
          </a:p>
        </p:txBody>
      </p:sp>
    </p:spTree>
    <p:extLst>
      <p:ext uri="{BB962C8B-B14F-4D97-AF65-F5344CB8AC3E}">
        <p14:creationId xmlns:p14="http://schemas.microsoft.com/office/powerpoint/2010/main" val="2655665142"/>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latin typeface="Inconsolata"/>
                <a:cs typeface="Inconsolata"/>
              </a:rPr>
              <a:t>Instance          Driver  </a:t>
            </a:r>
            <a:r>
              <a:rPr lang="en-US" sz="2400" dirty="0" err="1">
                <a:latin typeface="Inconsolata"/>
                <a:cs typeface="Inconsolata"/>
              </a:rPr>
              <a:t>Provisioner</a:t>
            </a:r>
            <a:r>
              <a:rPr lang="en-US" sz="2400" dirty="0">
                <a:latin typeface="Inconsolata"/>
                <a:cs typeface="Inconsolata"/>
              </a:rPr>
              <a:t>    Verifier  Transport  Last Action      Last Error</a:t>
            </a:r>
          </a:p>
          <a:p>
            <a:r>
              <a:rPr lang="en-US" sz="2400" dirty="0">
                <a:latin typeface="Inconsolata"/>
                <a:cs typeface="Inconsolata"/>
              </a:rPr>
              <a:t>default-centos-7  </a:t>
            </a:r>
            <a:r>
              <a:rPr lang="en-US" sz="2400" dirty="0" err="1">
                <a:latin typeface="Inconsolata"/>
                <a:cs typeface="Inconsolata"/>
              </a:rPr>
              <a:t>Dokken</a:t>
            </a:r>
            <a:r>
              <a:rPr lang="en-US" sz="2400" dirty="0">
                <a:latin typeface="Inconsolata"/>
                <a:cs typeface="Inconsolata"/>
              </a:rPr>
              <a:t>  </a:t>
            </a:r>
            <a:r>
              <a:rPr lang="en-US" sz="2400" dirty="0" err="1">
                <a:latin typeface="Inconsolata"/>
                <a:cs typeface="Inconsolata"/>
              </a:rPr>
              <a:t>Dokken</a:t>
            </a:r>
            <a:r>
              <a:rPr lang="en-US" sz="2400" dirty="0">
                <a:latin typeface="Inconsolata"/>
                <a:cs typeface="Inconsolata"/>
              </a:rPr>
              <a:t>         </a:t>
            </a:r>
            <a:r>
              <a:rPr lang="en-US" sz="2400" dirty="0" err="1">
                <a:latin typeface="Inconsolata"/>
                <a:cs typeface="Inconsolata"/>
              </a:rPr>
              <a:t>Inspec</a:t>
            </a:r>
            <a:r>
              <a:rPr lang="en-US" sz="2400" dirty="0">
                <a:latin typeface="Inconsolata"/>
                <a:cs typeface="Inconsolata"/>
              </a:rPr>
              <a:t>    </a:t>
            </a:r>
            <a:r>
              <a:rPr lang="en-US" sz="2400" dirty="0" err="1">
                <a:latin typeface="Inconsolata"/>
                <a:cs typeface="Inconsolata"/>
              </a:rPr>
              <a:t>Dokken</a:t>
            </a:r>
            <a:r>
              <a:rPr lang="en-US" sz="2400" dirty="0">
                <a:latin typeface="Inconsolata"/>
                <a:cs typeface="Inconsolata"/>
              </a:rPr>
              <a:t>     Converged        &lt;None&gt;</a:t>
            </a:r>
            <a:endParaRPr lang="en-US" sz="2400" dirty="0">
              <a:effectLst/>
              <a:latin typeface="Inconsolata"/>
              <a:cs typeface="Inconsolata"/>
            </a:endParaRPr>
          </a:p>
        </p:txBody>
      </p:sp>
      <p:sp>
        <p:nvSpPr>
          <p:cNvPr id="3" name="Text Placeholder 2"/>
          <p:cNvSpPr>
            <a:spLocks noGrp="1"/>
          </p:cNvSpPr>
          <p:nvPr>
            <p:ph type="body" sz="quarter" idx="11"/>
          </p:nvPr>
        </p:nvSpPr>
        <p:spPr/>
        <p:txBody>
          <a:bodyPr/>
          <a:lstStyle/>
          <a:p>
            <a:r>
              <a:rPr lang="en-US" dirty="0">
                <a:latin typeface="Inconsolata"/>
                <a:cs typeface="Inconsolata"/>
              </a:rPr>
              <a:t>&gt; kitchen list</a:t>
            </a:r>
          </a:p>
        </p:txBody>
      </p:sp>
      <p:sp>
        <p:nvSpPr>
          <p:cNvPr id="4" name="Content Placeholder 3"/>
          <p:cNvSpPr>
            <a:spLocks noGrp="1"/>
          </p:cNvSpPr>
          <p:nvPr>
            <p:ph sz="quarter" idx="12"/>
          </p:nvPr>
        </p:nvSpPr>
        <p:spPr>
          <a:xfrm>
            <a:off x="1127883" y="2791071"/>
            <a:ext cx="14420850" cy="557213"/>
          </a:xfrm>
        </p:spPr>
        <p:txBody>
          <a:bodyPr/>
          <a:lstStyle/>
          <a:p>
            <a:endParaRPr lang="en-US" dirty="0"/>
          </a:p>
        </p:txBody>
      </p:sp>
      <p:sp>
        <p:nvSpPr>
          <p:cNvPr id="5" name="Title 4"/>
          <p:cNvSpPr>
            <a:spLocks noGrp="1"/>
          </p:cNvSpPr>
          <p:nvPr>
            <p:ph type="title"/>
          </p:nvPr>
        </p:nvSpPr>
        <p:spPr/>
        <p:txBody>
          <a:bodyPr/>
          <a:lstStyle/>
          <a:p>
            <a:r>
              <a:rPr lang="en-US" dirty="0"/>
              <a:t>View the Test Matrix for Test Kitchen</a:t>
            </a:r>
          </a:p>
        </p:txBody>
      </p:sp>
    </p:spTree>
    <p:extLst>
      <p:ext uri="{BB962C8B-B14F-4D97-AF65-F5344CB8AC3E}">
        <p14:creationId xmlns:p14="http://schemas.microsoft.com/office/powerpoint/2010/main" val="423369998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dirty="0"/>
              <a:t>Kitchen Platforms and Test Suites</a:t>
            </a:r>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fontScale="70000" lnSpcReduction="20000"/>
          </a:bodyPr>
          <a:lstStyle/>
          <a:p>
            <a:r>
              <a:rPr lang="en-US" dirty="0">
                <a:latin typeface="Inconsolata"/>
                <a:cs typeface="Inconsolata"/>
              </a:rPr>
              <a:t>platforms:</a:t>
            </a:r>
          </a:p>
          <a:p>
            <a:r>
              <a:rPr lang="en-US" dirty="0">
                <a:latin typeface="Inconsolata"/>
                <a:cs typeface="Inconsolata"/>
              </a:rPr>
              <a:t>  - name: centos-7</a:t>
            </a:r>
          </a:p>
          <a:p>
            <a:r>
              <a:rPr lang="en-US" dirty="0">
                <a:latin typeface="Inconsolata"/>
                <a:cs typeface="Inconsolata"/>
              </a:rPr>
              <a:t>    driver:</a:t>
            </a:r>
          </a:p>
          <a:p>
            <a:r>
              <a:rPr lang="en-US" dirty="0">
                <a:latin typeface="Inconsolata"/>
                <a:cs typeface="Inconsolata"/>
              </a:rPr>
              <a:t>      image: </a:t>
            </a:r>
            <a:r>
              <a:rPr lang="en-US" dirty="0" err="1">
                <a:latin typeface="Inconsolata"/>
                <a:cs typeface="Inconsolata"/>
              </a:rPr>
              <a:t>dokken</a:t>
            </a:r>
            <a:r>
              <a:rPr lang="en-US" dirty="0">
                <a:latin typeface="Inconsolata"/>
                <a:cs typeface="Inconsolata"/>
              </a:rPr>
              <a:t>/centos-7</a:t>
            </a:r>
          </a:p>
          <a:p>
            <a:r>
              <a:rPr lang="en-US" dirty="0">
                <a:latin typeface="Inconsolata"/>
                <a:cs typeface="Inconsolata"/>
              </a:rPr>
              <a:t>      privileged: true</a:t>
            </a:r>
          </a:p>
          <a:p>
            <a:r>
              <a:rPr lang="en-US" dirty="0">
                <a:latin typeface="Inconsolata"/>
                <a:cs typeface="Inconsolata"/>
              </a:rPr>
              <a:t>      </a:t>
            </a:r>
            <a:r>
              <a:rPr lang="en-US" dirty="0" err="1">
                <a:latin typeface="Inconsolata"/>
                <a:cs typeface="Inconsolata"/>
              </a:rPr>
              <a:t>pid_one_command</a:t>
            </a:r>
            <a:r>
              <a:rPr lang="en-US" dirty="0">
                <a:latin typeface="Inconsolata"/>
                <a:cs typeface="Inconsolata"/>
              </a:rPr>
              <a:t>: /</a:t>
            </a:r>
            <a:r>
              <a:rPr lang="en-US" dirty="0" err="1">
                <a:latin typeface="Inconsolata"/>
                <a:cs typeface="Inconsolata"/>
              </a:rPr>
              <a:t>usr</a:t>
            </a:r>
            <a:r>
              <a:rPr lang="en-US" dirty="0">
                <a:latin typeface="Inconsolata"/>
                <a:cs typeface="Inconsolata"/>
              </a:rPr>
              <a:t>/lib/</a:t>
            </a:r>
            <a:r>
              <a:rPr lang="en-US" dirty="0" err="1">
                <a:latin typeface="Inconsolata"/>
                <a:cs typeface="Inconsolata"/>
              </a:rPr>
              <a:t>systemd</a:t>
            </a:r>
            <a:r>
              <a:rPr lang="en-US" dirty="0">
                <a:latin typeface="Inconsolata"/>
                <a:cs typeface="Inconsolata"/>
              </a:rPr>
              <a:t>/</a:t>
            </a:r>
            <a:r>
              <a:rPr lang="en-US" dirty="0" err="1">
                <a:latin typeface="Inconsolata"/>
                <a:cs typeface="Inconsolata"/>
              </a:rPr>
              <a:t>systemd</a:t>
            </a:r>
            <a:endParaRPr lang="en-US" dirty="0">
              <a:latin typeface="Inconsolata"/>
              <a:cs typeface="Inconsolata"/>
            </a:endParaRPr>
          </a:p>
          <a:p>
            <a:r>
              <a:rPr lang="en-US" dirty="0">
                <a:latin typeface="Inconsolata"/>
                <a:cs typeface="Inconsolata"/>
              </a:rPr>
              <a:t>      volumes:</a:t>
            </a:r>
          </a:p>
          <a:p>
            <a:r>
              <a:rPr lang="en-US" dirty="0">
                <a:latin typeface="Inconsolata"/>
                <a:cs typeface="Inconsolata"/>
              </a:rPr>
              <a:t>        - /sys/</a:t>
            </a:r>
            <a:r>
              <a:rPr lang="en-US" dirty="0" err="1">
                <a:latin typeface="Inconsolata"/>
                <a:cs typeface="Inconsolata"/>
              </a:rPr>
              <a:t>fs</a:t>
            </a:r>
            <a:r>
              <a:rPr lang="en-US" dirty="0">
                <a:latin typeface="Inconsolata"/>
                <a:cs typeface="Inconsolata"/>
              </a:rPr>
              <a:t>/</a:t>
            </a:r>
            <a:r>
              <a:rPr lang="en-US" dirty="0" err="1">
                <a:latin typeface="Inconsolata"/>
                <a:cs typeface="Inconsolata"/>
              </a:rPr>
              <a:t>cgroup</a:t>
            </a:r>
            <a:r>
              <a:rPr lang="en-US" dirty="0">
                <a:latin typeface="Inconsolata"/>
                <a:cs typeface="Inconsolata"/>
              </a:rPr>
              <a:t>:/sys/</a:t>
            </a:r>
            <a:r>
              <a:rPr lang="en-US" dirty="0" err="1">
                <a:latin typeface="Inconsolata"/>
                <a:cs typeface="Inconsolata"/>
              </a:rPr>
              <a:t>fs</a:t>
            </a:r>
            <a:r>
              <a:rPr lang="en-US" dirty="0">
                <a:latin typeface="Inconsolata"/>
                <a:cs typeface="Inconsolata"/>
              </a:rPr>
              <a:t>/</a:t>
            </a:r>
            <a:r>
              <a:rPr lang="en-US" dirty="0" err="1">
                <a:latin typeface="Inconsolata"/>
                <a:cs typeface="Inconsolata"/>
              </a:rPr>
              <a:t>cgroup:ro</a:t>
            </a:r>
            <a:r>
              <a:rPr lang="en-US" dirty="0">
                <a:latin typeface="Inconsolata"/>
                <a:cs typeface="Inconsolata"/>
              </a:rPr>
              <a:t> # required by </a:t>
            </a:r>
            <a:r>
              <a:rPr lang="en-US" dirty="0" err="1">
                <a:latin typeface="Inconsolata"/>
                <a:cs typeface="Inconsolata"/>
              </a:rPr>
              <a:t>systemd</a:t>
            </a:r>
            <a:endParaRPr lang="en-US" dirty="0">
              <a:latin typeface="Inconsolata"/>
              <a:cs typeface="Inconsolata"/>
            </a:endParaRPr>
          </a:p>
          <a:p>
            <a:endParaRPr lang="en-US" dirty="0">
              <a:latin typeface="Inconsolata"/>
              <a:cs typeface="Inconsolata"/>
            </a:endParaRPr>
          </a:p>
          <a:p>
            <a:r>
              <a:rPr lang="en-US" dirty="0">
                <a:latin typeface="Inconsolata"/>
                <a:cs typeface="Inconsolata"/>
              </a:rPr>
              <a:t>suites:</a:t>
            </a:r>
          </a:p>
          <a:p>
            <a:r>
              <a:rPr lang="en-US" dirty="0">
                <a:latin typeface="Inconsolata"/>
                <a:cs typeface="Inconsolata"/>
              </a:rPr>
              <a:t>  - name: default</a:t>
            </a:r>
          </a:p>
          <a:p>
            <a:r>
              <a:rPr lang="en-US" dirty="0">
                <a:latin typeface="Inconsolata"/>
                <a:cs typeface="Inconsolata"/>
              </a:rPr>
              <a:t>    </a:t>
            </a:r>
            <a:r>
              <a:rPr lang="en-US" dirty="0" err="1">
                <a:latin typeface="Inconsolata"/>
                <a:cs typeface="Inconsolata"/>
              </a:rPr>
              <a:t>run_list</a:t>
            </a:r>
            <a:r>
              <a:rPr lang="en-US" dirty="0">
                <a:latin typeface="Inconsolata"/>
                <a:cs typeface="Inconsolata"/>
              </a:rPr>
              <a:t>:</a:t>
            </a:r>
          </a:p>
          <a:p>
            <a:r>
              <a:rPr lang="en-US" dirty="0">
                <a:latin typeface="Inconsolata"/>
                <a:cs typeface="Inconsolata"/>
              </a:rPr>
              <a:t>      - recipe[</a:t>
            </a:r>
            <a:r>
              <a:rPr lang="en-US" dirty="0" err="1">
                <a:latin typeface="Inconsolata"/>
                <a:cs typeface="Inconsolata"/>
              </a:rPr>
              <a:t>specter_cookbook</a:t>
            </a:r>
            <a:r>
              <a:rPr lang="en-US" dirty="0">
                <a:latin typeface="Inconsolata"/>
                <a:cs typeface="Inconsolata"/>
              </a:rPr>
              <a:t>::default]</a:t>
            </a:r>
          </a:p>
          <a:p>
            <a:r>
              <a:rPr lang="en-US" dirty="0">
                <a:latin typeface="Inconsolata"/>
                <a:cs typeface="Inconsolata"/>
              </a:rPr>
              <a:t>    verifier:</a:t>
            </a:r>
          </a:p>
          <a:p>
            <a:r>
              <a:rPr lang="en-US" dirty="0">
                <a:latin typeface="Inconsolata"/>
                <a:cs typeface="Inconsolata"/>
              </a:rPr>
              <a:t>      </a:t>
            </a:r>
            <a:r>
              <a:rPr lang="en-US" dirty="0" err="1">
                <a:latin typeface="Inconsolata"/>
                <a:cs typeface="Inconsolata"/>
              </a:rPr>
              <a:t>inspec_tests</a:t>
            </a:r>
            <a:r>
              <a:rPr lang="en-US" dirty="0">
                <a:latin typeface="Inconsolata"/>
                <a:cs typeface="Inconsolata"/>
              </a:rPr>
              <a:t>:</a:t>
            </a:r>
          </a:p>
          <a:p>
            <a:r>
              <a:rPr lang="en-US" dirty="0">
                <a:latin typeface="Inconsolata"/>
                <a:cs typeface="Inconsolata"/>
              </a:rPr>
              <a:t>        - test/integration/default</a:t>
            </a:r>
          </a:p>
          <a:p>
            <a:r>
              <a:rPr lang="en-US" dirty="0">
                <a:latin typeface="Inconsolata"/>
                <a:cs typeface="Inconsolata"/>
              </a:rPr>
              <a:t>    attributes:</a:t>
            </a: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a:t>
            </a:r>
            <a:r>
              <a:rPr lang="en-US" dirty="0" err="1">
                <a:latin typeface="Inconsolata"/>
                <a:cs typeface="Inconsolata"/>
              </a:rPr>
              <a:t>kitchen.yml</a:t>
            </a:r>
            <a:endParaRPr lang="en-US" dirty="0">
              <a:latin typeface="Inconsolata"/>
              <a:cs typeface="Inconsolata"/>
            </a:endParaRPr>
          </a:p>
        </p:txBody>
      </p:sp>
      <p:sp>
        <p:nvSpPr>
          <p:cNvPr id="6" name="Text Placeholder 5"/>
          <p:cNvSpPr>
            <a:spLocks noGrp="1"/>
          </p:cNvSpPr>
          <p:nvPr>
            <p:ph type="body" sz="quarter" idx="13"/>
          </p:nvPr>
        </p:nvSpPr>
        <p:spPr>
          <a:xfrm>
            <a:off x="1135042" y="7281332"/>
            <a:ext cx="14404273" cy="381001"/>
          </a:xfrm>
        </p:spPr>
        <p:txBody>
          <a:bodyPr/>
          <a:lstStyle/>
          <a:p>
            <a:endParaRPr lang="en-US" dirty="0"/>
          </a:p>
        </p:txBody>
      </p:sp>
    </p:spTree>
    <p:extLst>
      <p:ext uri="{BB962C8B-B14F-4D97-AF65-F5344CB8AC3E}">
        <p14:creationId xmlns:p14="http://schemas.microsoft.com/office/powerpoint/2010/main" val="2115560007"/>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Suite Test Files</a:t>
            </a:r>
          </a:p>
        </p:txBody>
      </p:sp>
      <p:sp>
        <p:nvSpPr>
          <p:cNvPr id="3" name="Content Placeholder 2"/>
          <p:cNvSpPr>
            <a:spLocks noGrp="1"/>
          </p:cNvSpPr>
          <p:nvPr>
            <p:ph sz="quarter" idx="10"/>
          </p:nvPr>
        </p:nvSpPr>
        <p:spPr/>
        <p:txBody>
          <a:bodyPr>
            <a:normAutofit/>
          </a:bodyPr>
          <a:lstStyle/>
          <a:p>
            <a:r>
              <a:rPr lang="en-US" dirty="0">
                <a:latin typeface="Inconsolata"/>
                <a:cs typeface="Inconsolata"/>
              </a:rPr>
              <a:t># encoding: utf-8</a:t>
            </a:r>
          </a:p>
          <a:p>
            <a:endParaRPr lang="en-US" dirty="0">
              <a:latin typeface="Inconsolata"/>
              <a:cs typeface="Inconsolata"/>
            </a:endParaRPr>
          </a:p>
          <a:p>
            <a:r>
              <a:rPr lang="en-US" dirty="0">
                <a:latin typeface="Inconsolata"/>
                <a:cs typeface="Inconsolata"/>
              </a:rPr>
              <a:t># </a:t>
            </a:r>
            <a:r>
              <a:rPr lang="en-US" dirty="0" err="1">
                <a:latin typeface="Inconsolata"/>
                <a:cs typeface="Inconsolata"/>
              </a:rPr>
              <a:t>Inspec</a:t>
            </a:r>
            <a:r>
              <a:rPr lang="en-US" dirty="0">
                <a:latin typeface="Inconsolata"/>
                <a:cs typeface="Inconsolata"/>
              </a:rPr>
              <a:t> test for recipe </a:t>
            </a:r>
            <a:r>
              <a:rPr lang="en-US" dirty="0" err="1">
                <a:latin typeface="Inconsolata"/>
                <a:cs typeface="Inconsolata"/>
              </a:rPr>
              <a:t>ruby_service</a:t>
            </a:r>
            <a:r>
              <a:rPr lang="en-US" dirty="0">
                <a:latin typeface="Inconsolata"/>
                <a:cs typeface="Inconsolata"/>
              </a:rPr>
              <a:t>::default</a:t>
            </a:r>
          </a:p>
          <a:p>
            <a:endParaRPr lang="en-US" dirty="0">
              <a:latin typeface="Inconsolata"/>
              <a:cs typeface="Inconsolata"/>
            </a:endParaRPr>
          </a:p>
          <a:p>
            <a:r>
              <a:rPr lang="en-US" dirty="0">
                <a:latin typeface="Inconsolata"/>
                <a:cs typeface="Inconsolata"/>
              </a:rPr>
              <a:t># The </a:t>
            </a:r>
            <a:r>
              <a:rPr lang="en-US" dirty="0" err="1">
                <a:latin typeface="Inconsolata"/>
                <a:cs typeface="Inconsolata"/>
              </a:rPr>
              <a:t>Inspec</a:t>
            </a:r>
            <a:r>
              <a:rPr lang="en-US" dirty="0">
                <a:latin typeface="Inconsolata"/>
                <a:cs typeface="Inconsolata"/>
              </a:rPr>
              <a:t> reference, with examples and extensive documentation, can be</a:t>
            </a:r>
          </a:p>
          <a:p>
            <a:r>
              <a:rPr lang="en-US" dirty="0">
                <a:latin typeface="Inconsolata"/>
                <a:cs typeface="Inconsolata"/>
              </a:rPr>
              <a:t># found at http://</a:t>
            </a:r>
            <a:r>
              <a:rPr lang="en-US" dirty="0" err="1">
                <a:latin typeface="Inconsolata"/>
                <a:cs typeface="Inconsolata"/>
              </a:rPr>
              <a:t>inspec.io</a:t>
            </a:r>
            <a:r>
              <a:rPr lang="en-US" dirty="0">
                <a:latin typeface="Inconsolata"/>
                <a:cs typeface="Inconsolata"/>
              </a:rPr>
              <a:t>/docs/reference/resources/</a:t>
            </a:r>
          </a:p>
        </p:txBody>
      </p:sp>
      <p:sp>
        <p:nvSpPr>
          <p:cNvPr id="4" name="Text Placeholder 3"/>
          <p:cNvSpPr>
            <a:spLocks noGrp="1"/>
          </p:cNvSpPr>
          <p:nvPr>
            <p:ph type="body" sz="quarter" idx="11"/>
          </p:nvPr>
        </p:nvSpPr>
        <p:spPr/>
        <p:txBody>
          <a:body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/test/integration/default/</a:t>
            </a:r>
            <a:r>
              <a:rPr lang="en-US" dirty="0" err="1">
                <a:latin typeface="Inconsolata"/>
                <a:cs typeface="Inconsolata"/>
              </a:rPr>
              <a:t>default_test.rb</a:t>
            </a:r>
            <a:endParaRPr lang="en-US" dirty="0">
              <a:latin typeface="Inconsolata"/>
              <a:cs typeface="Inconsolata"/>
            </a:endParaRPr>
          </a:p>
        </p:txBody>
      </p:sp>
    </p:spTree>
    <p:extLst>
      <p:ext uri="{BB962C8B-B14F-4D97-AF65-F5344CB8AC3E}">
        <p14:creationId xmlns:p14="http://schemas.microsoft.com/office/powerpoint/2010/main" val="3829480809"/>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Where do you write your tests</a:t>
            </a:r>
          </a:p>
          <a:p>
            <a:r>
              <a:rPr lang="en-US" dirty="0"/>
              <a:t>What tests do you write</a:t>
            </a:r>
          </a:p>
          <a:p>
            <a:r>
              <a:rPr lang="en-US" dirty="0"/>
              <a:t>How do we execute tests</a:t>
            </a:r>
          </a:p>
          <a:p>
            <a:r>
              <a:rPr lang="en-US" dirty="0"/>
              <a:t>Refactor</a:t>
            </a:r>
          </a:p>
          <a:p>
            <a:endParaRPr lang="en-US" dirty="0"/>
          </a:p>
          <a:p>
            <a:endParaRPr lang="en-US" dirty="0"/>
          </a:p>
          <a:p>
            <a:endParaRPr lang="en-US" dirty="0"/>
          </a:p>
        </p:txBody>
      </p:sp>
    </p:spTree>
    <p:extLst>
      <p:ext uri="{BB962C8B-B14F-4D97-AF65-F5344CB8AC3E}">
        <p14:creationId xmlns:p14="http://schemas.microsoft.com/office/powerpoint/2010/main" val="260914770"/>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command</a:t>
            </a:r>
          </a:p>
        </p:txBody>
      </p:sp>
      <p:sp>
        <p:nvSpPr>
          <p:cNvPr id="3" name="Subtitle 2"/>
          <p:cNvSpPr>
            <a:spLocks noGrp="1"/>
          </p:cNvSpPr>
          <p:nvPr>
            <p:ph type="subTitle" idx="1"/>
          </p:nvPr>
        </p:nvSpPr>
        <p:spPr>
          <a:xfrm>
            <a:off x="1671638" y="3271838"/>
            <a:ext cx="12319000" cy="1384829"/>
          </a:xfrm>
        </p:spPr>
        <p:txBody>
          <a:bodyPr/>
          <a:lstStyle/>
          <a:p>
            <a:r>
              <a:rPr lang="en-US" dirty="0">
                <a:latin typeface="Raleway-v4020 Bold"/>
                <a:cs typeface="Raleway-v4020 Bold"/>
              </a:rPr>
              <a:t>Use the </a:t>
            </a:r>
            <a:r>
              <a:rPr lang="en-US" b="1" dirty="0">
                <a:latin typeface="Raleway-v4020 Bold"/>
                <a:cs typeface="Raleway-v4020 Bold"/>
              </a:rPr>
              <a:t>command</a:t>
            </a:r>
            <a:r>
              <a:rPr lang="en-US" dirty="0">
                <a:latin typeface="Raleway-v4020 Bold"/>
                <a:cs typeface="Raleway-v4020 Bold"/>
              </a:rPr>
              <a:t> </a:t>
            </a:r>
            <a:r>
              <a:rPr lang="en-US" dirty="0" err="1">
                <a:latin typeface="Raleway-v4020 Bold"/>
                <a:cs typeface="Raleway-v4020 Bold"/>
              </a:rPr>
              <a:t>InSpec</a:t>
            </a:r>
            <a:r>
              <a:rPr lang="en-US" dirty="0">
                <a:latin typeface="Raleway-v4020 Bold"/>
                <a:cs typeface="Raleway-v4020 Bold"/>
              </a:rPr>
              <a:t> audit resource to test an arbitrary command that is run on the system.</a:t>
            </a:r>
          </a:p>
        </p:txBody>
      </p:sp>
      <p:sp>
        <p:nvSpPr>
          <p:cNvPr id="4" name="Subtitle 2"/>
          <p:cNvSpPr txBox="1">
            <a:spLocks/>
          </p:cNvSpPr>
          <p:nvPr/>
        </p:nvSpPr>
        <p:spPr bwMode="white">
          <a:xfrm>
            <a:off x="1792111" y="4699000"/>
            <a:ext cx="12319001" cy="3143956"/>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command('/</a:t>
            </a:r>
            <a:r>
              <a:rPr lang="en-US" dirty="0" err="1">
                <a:latin typeface="Inconsolata"/>
                <a:cs typeface="Inconsolata"/>
              </a:rPr>
              <a:t>usr</a:t>
            </a:r>
            <a:r>
              <a:rPr lang="en-US" dirty="0">
                <a:latin typeface="Inconsolata"/>
                <a:cs typeface="Inconsolata"/>
              </a:rPr>
              <a:t>/local/bin/ruby') do</a:t>
            </a:r>
          </a:p>
          <a:p>
            <a:r>
              <a:rPr lang="en-US" dirty="0">
                <a:latin typeface="Inconsolata"/>
                <a:cs typeface="Inconsolata"/>
              </a:rPr>
              <a:t>  it { should exist }</a:t>
            </a:r>
          </a:p>
          <a:p>
            <a:r>
              <a:rPr lang="en-US" dirty="0">
                <a:latin typeface="Inconsolata"/>
                <a:cs typeface="Inconsolata"/>
              </a:rPr>
              <a:t>end</a:t>
            </a:r>
          </a:p>
          <a:p>
            <a:endParaRPr lang="en-US" dirty="0">
              <a:latin typeface="Inconsolata"/>
              <a:cs typeface="Inconsolata"/>
            </a:endParaRPr>
          </a:p>
          <a:p>
            <a:r>
              <a:rPr lang="en-US" dirty="0">
                <a:latin typeface="Inconsolata"/>
                <a:cs typeface="Inconsolata"/>
              </a:rPr>
              <a:t>describe command('/</a:t>
            </a:r>
            <a:r>
              <a:rPr lang="en-US" dirty="0" err="1">
                <a:latin typeface="Inconsolata"/>
                <a:cs typeface="Inconsolata"/>
              </a:rPr>
              <a:t>usr</a:t>
            </a:r>
            <a:r>
              <a:rPr lang="en-US" dirty="0">
                <a:latin typeface="Inconsolata"/>
                <a:cs typeface="Inconsolata"/>
              </a:rPr>
              <a:t>/local/bin/ruby -v') do</a:t>
            </a:r>
          </a:p>
          <a:p>
            <a:r>
              <a:rPr lang="en-US" dirty="0">
                <a:latin typeface="Inconsolata"/>
                <a:cs typeface="Inconsolata"/>
              </a:rPr>
              <a:t>  its('</a:t>
            </a:r>
            <a:r>
              <a:rPr lang="en-US" dirty="0" err="1">
                <a:latin typeface="Inconsolata"/>
                <a:cs typeface="Inconsolata"/>
              </a:rPr>
              <a:t>stdout</a:t>
            </a:r>
            <a:r>
              <a:rPr lang="en-US" dirty="0">
                <a:latin typeface="Inconsolata"/>
                <a:cs typeface="Inconsolata"/>
              </a:rPr>
              <a:t>') { should match('2.5.1') }</a:t>
            </a:r>
          </a:p>
          <a:p>
            <a:r>
              <a:rPr lang="en-US" dirty="0">
                <a:latin typeface="Inconsolata"/>
                <a:cs typeface="Inconsolata"/>
              </a:rPr>
              <a:t>end</a:t>
            </a:r>
          </a:p>
        </p:txBody>
      </p:sp>
    </p:spTree>
    <p:extLst>
      <p:ext uri="{BB962C8B-B14F-4D97-AF65-F5344CB8AC3E}">
        <p14:creationId xmlns:p14="http://schemas.microsoft.com/office/powerpoint/2010/main" val="3089651416"/>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command</a:t>
            </a:r>
          </a:p>
        </p:txBody>
      </p:sp>
      <p:sp>
        <p:nvSpPr>
          <p:cNvPr id="3" name="Subtitle 2"/>
          <p:cNvSpPr>
            <a:spLocks noGrp="1"/>
          </p:cNvSpPr>
          <p:nvPr>
            <p:ph type="subTitle" idx="1"/>
          </p:nvPr>
        </p:nvSpPr>
        <p:spPr>
          <a:xfrm>
            <a:off x="1671638" y="3271838"/>
            <a:ext cx="12319000" cy="1286051"/>
          </a:xfrm>
        </p:spPr>
        <p:txBody>
          <a:bodyPr/>
          <a:lstStyle/>
          <a:p>
            <a:r>
              <a:rPr lang="en-US" dirty="0">
                <a:latin typeface="Raleway-v4020 Bold"/>
                <a:cs typeface="Raleway-v4020 Bold"/>
              </a:rPr>
              <a:t>Use the </a:t>
            </a:r>
            <a:r>
              <a:rPr lang="en-US" b="1" dirty="0">
                <a:latin typeface="Raleway-v4020 Bold"/>
                <a:cs typeface="Raleway-v4020 Bold"/>
              </a:rPr>
              <a:t>command</a:t>
            </a:r>
            <a:r>
              <a:rPr lang="en-US" dirty="0">
                <a:latin typeface="Raleway-v4020 Bold"/>
                <a:cs typeface="Raleway-v4020 Bold"/>
              </a:rPr>
              <a:t> </a:t>
            </a:r>
            <a:r>
              <a:rPr lang="en-US" dirty="0" err="1">
                <a:latin typeface="Raleway-v4020 Bold"/>
                <a:cs typeface="Raleway-v4020 Bold"/>
              </a:rPr>
              <a:t>InSpec</a:t>
            </a:r>
            <a:r>
              <a:rPr lang="en-US" dirty="0">
                <a:latin typeface="Raleway-v4020 Bold"/>
                <a:cs typeface="Raleway-v4020 Bold"/>
              </a:rPr>
              <a:t> audit resource to test an arbitrary command that is run on the system.</a:t>
            </a:r>
          </a:p>
        </p:txBody>
      </p:sp>
      <p:sp>
        <p:nvSpPr>
          <p:cNvPr id="4" name="Subtitle 2"/>
          <p:cNvSpPr txBox="1">
            <a:spLocks/>
          </p:cNvSpPr>
          <p:nvPr/>
        </p:nvSpPr>
        <p:spPr bwMode="white">
          <a:xfrm>
            <a:off x="1792111" y="4699000"/>
            <a:ext cx="12319001" cy="3143956"/>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command('curl http://localhost:8000') do</a:t>
            </a:r>
          </a:p>
          <a:p>
            <a:r>
              <a:rPr lang="en-US" dirty="0">
                <a:latin typeface="Inconsolata"/>
                <a:cs typeface="Inconsolata"/>
              </a:rPr>
              <a:t>  its('</a:t>
            </a:r>
            <a:r>
              <a:rPr lang="en-US" dirty="0" err="1">
                <a:latin typeface="Inconsolata"/>
                <a:cs typeface="Inconsolata"/>
              </a:rPr>
              <a:t>stdout</a:t>
            </a:r>
            <a:r>
              <a:rPr lang="en-US" dirty="0">
                <a:latin typeface="Inconsolata"/>
                <a:cs typeface="Inconsolata"/>
              </a:rPr>
              <a:t>') { should match('welcome friend') }</a:t>
            </a:r>
          </a:p>
          <a:p>
            <a:r>
              <a:rPr lang="en-US" dirty="0">
                <a:latin typeface="Inconsolata"/>
                <a:cs typeface="Inconsolata"/>
              </a:rPr>
              <a:t>end</a:t>
            </a:r>
          </a:p>
        </p:txBody>
      </p:sp>
    </p:spTree>
    <p:extLst>
      <p:ext uri="{BB962C8B-B14F-4D97-AF65-F5344CB8AC3E}">
        <p14:creationId xmlns:p14="http://schemas.microsoft.com/office/powerpoint/2010/main" val="3456294414"/>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host</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Bold"/>
                <a:cs typeface="Raleway-v4020 Bold"/>
              </a:rPr>
              <a:t>Use the </a:t>
            </a:r>
            <a:r>
              <a:rPr lang="en-US" b="1" dirty="0">
                <a:latin typeface="Raleway-v4020 Bold"/>
                <a:cs typeface="Raleway-v4020 Bold"/>
              </a:rPr>
              <a:t>host</a:t>
            </a:r>
            <a:r>
              <a:rPr lang="en-US" dirty="0">
                <a:latin typeface="Raleway-v4020 Bold"/>
                <a:cs typeface="Raleway-v4020 Bold"/>
              </a:rPr>
              <a:t> </a:t>
            </a:r>
            <a:r>
              <a:rPr lang="en-US" dirty="0" err="1">
                <a:latin typeface="Raleway-v4020 Bold"/>
                <a:cs typeface="Raleway-v4020 Bold"/>
              </a:rPr>
              <a:t>InSpec</a:t>
            </a:r>
            <a:r>
              <a:rPr lang="en-US" dirty="0">
                <a:latin typeface="Raleway-v4020 Bold"/>
                <a:cs typeface="Raleway-v4020 Bold"/>
              </a:rPr>
              <a:t> audit resource to test the name used to refer to a specific host and its availability, including the Internet protocols and ports over which that host name should be available.</a:t>
            </a:r>
          </a:p>
        </p:txBody>
      </p:sp>
      <p:sp>
        <p:nvSpPr>
          <p:cNvPr id="4" name="Subtitle 2"/>
          <p:cNvSpPr txBox="1">
            <a:spLocks/>
          </p:cNvSpPr>
          <p:nvPr/>
        </p:nvSpPr>
        <p:spPr bwMode="white">
          <a:xfrm>
            <a:off x="1792111" y="5573888"/>
            <a:ext cx="12319001"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host('</a:t>
            </a:r>
            <a:r>
              <a:rPr lang="en-US" dirty="0" err="1">
                <a:latin typeface="Inconsolata"/>
                <a:cs typeface="Inconsolata"/>
              </a:rPr>
              <a:t>localhost</a:t>
            </a:r>
            <a:r>
              <a:rPr lang="en-US" dirty="0">
                <a:latin typeface="Inconsolata"/>
                <a:cs typeface="Inconsolata"/>
              </a:rPr>
              <a:t>', port: 8000, protocol: '</a:t>
            </a:r>
            <a:r>
              <a:rPr lang="en-US" dirty="0" err="1">
                <a:latin typeface="Inconsolata"/>
                <a:cs typeface="Inconsolata"/>
              </a:rPr>
              <a:t>tcp</a:t>
            </a:r>
            <a:r>
              <a:rPr lang="en-US" dirty="0">
                <a:latin typeface="Inconsolata"/>
                <a:cs typeface="Inconsolata"/>
              </a:rPr>
              <a:t>') do</a:t>
            </a:r>
          </a:p>
          <a:p>
            <a:r>
              <a:rPr lang="en-US" dirty="0">
                <a:latin typeface="Inconsolata"/>
                <a:cs typeface="Inconsolata"/>
              </a:rPr>
              <a:t>  it { should </a:t>
            </a:r>
            <a:r>
              <a:rPr lang="en-US" dirty="0" err="1">
                <a:latin typeface="Inconsolata"/>
                <a:cs typeface="Inconsolata"/>
              </a:rPr>
              <a:t>be_reachable</a:t>
            </a:r>
            <a:r>
              <a:rPr lang="en-US" dirty="0">
                <a:latin typeface="Inconsolata"/>
                <a:cs typeface="Inconsolata"/>
              </a:rPr>
              <a:t> }</a:t>
            </a:r>
          </a:p>
          <a:p>
            <a:r>
              <a:rPr lang="en-US" dirty="0">
                <a:latin typeface="Inconsolata"/>
                <a:cs typeface="Inconsolata"/>
              </a:rPr>
              <a:t>  it { should </a:t>
            </a:r>
            <a:r>
              <a:rPr lang="en-US" dirty="0" err="1">
                <a:latin typeface="Inconsolata"/>
                <a:cs typeface="Inconsolata"/>
              </a:rPr>
              <a:t>be_resolvable</a:t>
            </a:r>
            <a:r>
              <a:rPr lang="en-US" dirty="0">
                <a:latin typeface="Inconsolata"/>
                <a:cs typeface="Inconsolata"/>
              </a:rPr>
              <a:t> }</a:t>
            </a:r>
          </a:p>
          <a:p>
            <a:r>
              <a:rPr lang="en-US" dirty="0">
                <a:latin typeface="Inconsolata"/>
                <a:cs typeface="Inconsolata"/>
              </a:rPr>
              <a:t>end</a:t>
            </a:r>
          </a:p>
        </p:txBody>
      </p:sp>
    </p:spTree>
    <p:extLst>
      <p:ext uri="{BB962C8B-B14F-4D97-AF65-F5344CB8AC3E}">
        <p14:creationId xmlns:p14="http://schemas.microsoft.com/office/powerpoint/2010/main" val="529067972"/>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port</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Bold"/>
                <a:cs typeface="Raleway-v4020 Bold"/>
              </a:rPr>
              <a:t>Use the </a:t>
            </a:r>
            <a:r>
              <a:rPr lang="en-US" b="1" dirty="0">
                <a:latin typeface="Raleway-v4020 Bold"/>
                <a:cs typeface="Raleway-v4020 Bold"/>
              </a:rPr>
              <a:t>port</a:t>
            </a:r>
            <a:r>
              <a:rPr lang="en-US" dirty="0">
                <a:latin typeface="Raleway-v4020 Bold"/>
                <a:cs typeface="Raleway-v4020 Bold"/>
              </a:rPr>
              <a:t> </a:t>
            </a:r>
            <a:r>
              <a:rPr lang="en-US" dirty="0" err="1">
                <a:latin typeface="Raleway-v4020 Bold"/>
                <a:cs typeface="Raleway-v4020 Bold"/>
              </a:rPr>
              <a:t>InSpec</a:t>
            </a:r>
            <a:r>
              <a:rPr lang="en-US" dirty="0">
                <a:latin typeface="Raleway-v4020 Bold"/>
                <a:cs typeface="Raleway-v4020 Bold"/>
              </a:rPr>
              <a:t> audit resource to test basic port properties, such as port, process, if it’s listening.</a:t>
            </a:r>
          </a:p>
        </p:txBody>
      </p:sp>
      <p:sp>
        <p:nvSpPr>
          <p:cNvPr id="4" name="Subtitle 2"/>
          <p:cNvSpPr txBox="1">
            <a:spLocks/>
          </p:cNvSpPr>
          <p:nvPr/>
        </p:nvSpPr>
        <p:spPr bwMode="white">
          <a:xfrm>
            <a:off x="1792111" y="5573888"/>
            <a:ext cx="12319001"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port(8000) do</a:t>
            </a:r>
          </a:p>
          <a:p>
            <a:r>
              <a:rPr lang="en-US" dirty="0">
                <a:latin typeface="Inconsolata"/>
                <a:cs typeface="Inconsolata"/>
              </a:rPr>
              <a:t>  it { should </a:t>
            </a:r>
            <a:r>
              <a:rPr lang="en-US" dirty="0" err="1">
                <a:latin typeface="Inconsolata"/>
                <a:cs typeface="Inconsolata"/>
              </a:rPr>
              <a:t>be_listening</a:t>
            </a:r>
            <a:r>
              <a:rPr lang="en-US" dirty="0">
                <a:latin typeface="Inconsolata"/>
                <a:cs typeface="Inconsolata"/>
              </a:rPr>
              <a:t> }</a:t>
            </a:r>
          </a:p>
          <a:p>
            <a:r>
              <a:rPr lang="en-US" dirty="0">
                <a:latin typeface="Inconsolata"/>
                <a:cs typeface="Inconsolata"/>
              </a:rPr>
              <a:t>  its('processes') {should include 'ruby'}</a:t>
            </a:r>
          </a:p>
          <a:p>
            <a:r>
              <a:rPr lang="en-US" dirty="0">
                <a:latin typeface="Inconsolata"/>
                <a:cs typeface="Inconsolata"/>
              </a:rPr>
              <a:t>end</a:t>
            </a:r>
          </a:p>
        </p:txBody>
      </p:sp>
    </p:spTree>
    <p:extLst>
      <p:ext uri="{BB962C8B-B14F-4D97-AF65-F5344CB8AC3E}">
        <p14:creationId xmlns:p14="http://schemas.microsoft.com/office/powerpoint/2010/main" val="648773344"/>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http</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Bold"/>
                <a:cs typeface="Raleway-v4020 Bold"/>
              </a:rPr>
              <a:t>Use the </a:t>
            </a:r>
            <a:r>
              <a:rPr lang="en-US" b="1" dirty="0">
                <a:latin typeface="Raleway-v4020 Bold"/>
                <a:cs typeface="Raleway-v4020 Bold"/>
              </a:rPr>
              <a:t>http</a:t>
            </a:r>
            <a:r>
              <a:rPr lang="en-US" dirty="0">
                <a:latin typeface="Raleway-v4020 Bold"/>
                <a:cs typeface="Raleway-v4020 Bold"/>
              </a:rPr>
              <a:t> </a:t>
            </a:r>
            <a:r>
              <a:rPr lang="en-US" dirty="0" err="1">
                <a:latin typeface="Raleway-v4020 Bold"/>
                <a:cs typeface="Raleway-v4020 Bold"/>
              </a:rPr>
              <a:t>InSpec</a:t>
            </a:r>
            <a:r>
              <a:rPr lang="en-US" dirty="0">
                <a:latin typeface="Raleway-v4020 Bold"/>
                <a:cs typeface="Raleway-v4020 Bold"/>
              </a:rPr>
              <a:t> audit resource to test an http endpoint.</a:t>
            </a:r>
          </a:p>
        </p:txBody>
      </p:sp>
      <p:sp>
        <p:nvSpPr>
          <p:cNvPr id="4" name="Subtitle 2"/>
          <p:cNvSpPr txBox="1">
            <a:spLocks/>
          </p:cNvSpPr>
          <p:nvPr/>
        </p:nvSpPr>
        <p:spPr bwMode="white">
          <a:xfrm>
            <a:off x="1792111" y="5573888"/>
            <a:ext cx="13193889"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http('http://localhost:8000', </a:t>
            </a:r>
            <a:r>
              <a:rPr lang="en-US" dirty="0" err="1">
                <a:latin typeface="Inconsolata"/>
                <a:cs typeface="Inconsolata"/>
              </a:rPr>
              <a:t>enable_remote_worker</a:t>
            </a:r>
            <a:r>
              <a:rPr lang="en-US" dirty="0">
                <a:latin typeface="Inconsolata"/>
                <a:cs typeface="Inconsolata"/>
              </a:rPr>
              <a:t>: true) do</a:t>
            </a:r>
          </a:p>
          <a:p>
            <a:r>
              <a:rPr lang="en-US" dirty="0">
                <a:latin typeface="Inconsolata"/>
                <a:cs typeface="Inconsolata"/>
              </a:rPr>
              <a:t>  its('status') { should </a:t>
            </a:r>
            <a:r>
              <a:rPr lang="en-US" dirty="0" err="1">
                <a:latin typeface="Inconsolata"/>
                <a:cs typeface="Inconsolata"/>
              </a:rPr>
              <a:t>eq</a:t>
            </a:r>
            <a:r>
              <a:rPr lang="en-US" dirty="0">
                <a:latin typeface="Inconsolata"/>
                <a:cs typeface="Inconsolata"/>
              </a:rPr>
              <a:t> 200 }</a:t>
            </a:r>
          </a:p>
          <a:p>
            <a:r>
              <a:rPr lang="en-US" dirty="0">
                <a:latin typeface="Inconsolata"/>
                <a:cs typeface="Inconsolata"/>
              </a:rPr>
              <a:t>end</a:t>
            </a:r>
          </a:p>
        </p:txBody>
      </p:sp>
    </p:spTree>
    <p:extLst>
      <p:ext uri="{BB962C8B-B14F-4D97-AF65-F5344CB8AC3E}">
        <p14:creationId xmlns:p14="http://schemas.microsoft.com/office/powerpoint/2010/main" val="273509231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 recipe in a cookbook</a:t>
            </a:r>
          </a:p>
          <a:p>
            <a:r>
              <a:rPr lang="en-US" dirty="0"/>
              <a:t>tested your recipe with Test Kitchen</a:t>
            </a:r>
          </a:p>
          <a:p>
            <a:r>
              <a:rPr lang="en-US" dirty="0"/>
              <a:t>written a cookbook with a dependency on other cookbooks</a:t>
            </a:r>
          </a:p>
        </p:txBody>
      </p:sp>
      <p:sp>
        <p:nvSpPr>
          <p:cNvPr id="4" name="TextBox 3"/>
          <p:cNvSpPr txBox="1"/>
          <p:nvPr/>
        </p:nvSpPr>
        <p:spPr bwMode="white">
          <a:xfrm>
            <a:off x="4039452" y="4153220"/>
            <a:ext cx="1181014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pic>
        <p:nvPicPr>
          <p:cNvPr id="35" name="Picture 34"/>
          <p:cNvPicPr>
            <a:picLocks noChangeAspect="1"/>
          </p:cNvPicPr>
          <p:nvPr/>
        </p:nvPicPr>
        <p:blipFill>
          <a:blip r:embed="rId5"/>
          <a:stretch>
            <a:fillRect/>
          </a:stretch>
        </p:blipFill>
        <p:spPr>
          <a:xfrm>
            <a:off x="9276505" y="477386"/>
            <a:ext cx="3490397" cy="3490397"/>
          </a:xfrm>
          <a:prstGeom prst="rect">
            <a:avLst/>
          </a:prstGeom>
        </p:spPr>
      </p:pic>
    </p:spTree>
    <p:extLst>
      <p:ext uri="{BB962C8B-B14F-4D97-AF65-F5344CB8AC3E}">
        <p14:creationId xmlns:p14="http://schemas.microsoft.com/office/powerpoint/2010/main" val="1609186839"/>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service</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Bold"/>
                <a:cs typeface="Raleway-v4020 Bold"/>
              </a:rPr>
              <a:t>Use the </a:t>
            </a:r>
            <a:r>
              <a:rPr lang="en-US" b="1" dirty="0">
                <a:latin typeface="Raleway-v4020 Bold"/>
                <a:cs typeface="Raleway-v4020 Bold"/>
              </a:rPr>
              <a:t>service </a:t>
            </a:r>
            <a:r>
              <a:rPr lang="en-US" dirty="0" err="1">
                <a:latin typeface="Raleway-v4020 Bold"/>
                <a:cs typeface="Raleway-v4020 Bold"/>
              </a:rPr>
              <a:t>InSpec</a:t>
            </a:r>
            <a:r>
              <a:rPr lang="en-US" dirty="0">
                <a:latin typeface="Raleway-v4020 Bold"/>
                <a:cs typeface="Raleway-v4020 Bold"/>
              </a:rPr>
              <a:t> audit resource to test if the named service is installed, running and/or enabled.</a:t>
            </a:r>
          </a:p>
        </p:txBody>
      </p:sp>
      <p:sp>
        <p:nvSpPr>
          <p:cNvPr id="4" name="Subtitle 2"/>
          <p:cNvSpPr txBox="1">
            <a:spLocks/>
          </p:cNvSpPr>
          <p:nvPr/>
        </p:nvSpPr>
        <p:spPr bwMode="white">
          <a:xfrm>
            <a:off x="1792111" y="5573888"/>
            <a:ext cx="13193889"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describe service('</a:t>
            </a:r>
            <a:r>
              <a:rPr lang="en-US" dirty="0" err="1">
                <a:latin typeface="Inconsolata"/>
                <a:cs typeface="Inconsolata"/>
              </a:rPr>
              <a:t>ruby_service</a:t>
            </a:r>
            <a:r>
              <a:rPr lang="en-US" dirty="0">
                <a:latin typeface="Inconsolata"/>
                <a:cs typeface="Inconsolata"/>
              </a:rPr>
              <a:t>') do</a:t>
            </a:r>
          </a:p>
          <a:p>
            <a:r>
              <a:rPr lang="en-US" dirty="0">
                <a:latin typeface="Inconsolata"/>
                <a:cs typeface="Inconsolata"/>
              </a:rPr>
              <a:t>  it { should </a:t>
            </a:r>
            <a:r>
              <a:rPr lang="en-US" dirty="0" err="1">
                <a:latin typeface="Inconsolata"/>
                <a:cs typeface="Inconsolata"/>
              </a:rPr>
              <a:t>be_installed</a:t>
            </a:r>
            <a:r>
              <a:rPr lang="en-US" dirty="0">
                <a:latin typeface="Inconsolata"/>
                <a:cs typeface="Inconsolata"/>
              </a:rPr>
              <a:t> }</a:t>
            </a:r>
          </a:p>
          <a:p>
            <a:r>
              <a:rPr lang="en-US" dirty="0">
                <a:latin typeface="Inconsolata"/>
                <a:cs typeface="Inconsolata"/>
              </a:rPr>
              <a:t>  it { should </a:t>
            </a:r>
            <a:r>
              <a:rPr lang="en-US" dirty="0" err="1">
                <a:latin typeface="Inconsolata"/>
                <a:cs typeface="Inconsolata"/>
              </a:rPr>
              <a:t>be_running</a:t>
            </a:r>
            <a:r>
              <a:rPr lang="en-US" dirty="0">
                <a:latin typeface="Inconsolata"/>
                <a:cs typeface="Inconsolata"/>
              </a:rPr>
              <a:t> }</a:t>
            </a:r>
          </a:p>
          <a:p>
            <a:r>
              <a:rPr lang="en-US" dirty="0">
                <a:latin typeface="Inconsolata"/>
                <a:cs typeface="Inconsolata"/>
              </a:rPr>
              <a:t>end</a:t>
            </a:r>
          </a:p>
        </p:txBody>
      </p:sp>
    </p:spTree>
    <p:extLst>
      <p:ext uri="{BB962C8B-B14F-4D97-AF65-F5344CB8AC3E}">
        <p14:creationId xmlns:p14="http://schemas.microsoft.com/office/powerpoint/2010/main" val="142173867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Where do you write your tests</a:t>
            </a:r>
          </a:p>
          <a:p>
            <a:r>
              <a:rPr lang="en-US" dirty="0"/>
              <a:t>What tests do you write</a:t>
            </a:r>
          </a:p>
          <a:p>
            <a:r>
              <a:rPr lang="en-US" dirty="0"/>
              <a:t>How do we execute tests</a:t>
            </a:r>
          </a:p>
          <a:p>
            <a:r>
              <a:rPr lang="en-US" dirty="0"/>
              <a:t>Refactor</a:t>
            </a:r>
          </a:p>
          <a:p>
            <a:endParaRPr lang="en-US" dirty="0"/>
          </a:p>
          <a:p>
            <a:endParaRPr lang="en-US" dirty="0"/>
          </a:p>
        </p:txBody>
      </p:sp>
    </p:spTree>
    <p:extLst>
      <p:ext uri="{BB962C8B-B14F-4D97-AF65-F5344CB8AC3E}">
        <p14:creationId xmlns:p14="http://schemas.microsoft.com/office/powerpoint/2010/main" val="260914770"/>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Inconsolata"/>
                <a:cs typeface="Inconsolata"/>
              </a:rPr>
              <a:t>-----&gt; Starting Kitchen (v1.20.0)</a:t>
            </a:r>
          </a:p>
          <a:p>
            <a:r>
              <a:rPr lang="en-US" dirty="0">
                <a:latin typeface="Inconsolata"/>
                <a:cs typeface="Inconsolata"/>
              </a:rPr>
              <a:t>-----&gt; Verifying &lt;default-centos-7&gt;...</a:t>
            </a:r>
          </a:p>
          <a:p>
            <a:r>
              <a:rPr lang="en-US" dirty="0">
                <a:latin typeface="Inconsolata"/>
                <a:cs typeface="Inconsolata"/>
              </a:rPr>
              <a:t>       Loaded tests from {:path=&gt;".Users.franklinwebber.running_with_scissors.specter_cookbook.test.integration.default"}</a:t>
            </a:r>
          </a:p>
          <a:p>
            <a:endParaRPr lang="en-US" dirty="0">
              <a:latin typeface="Inconsolata"/>
              <a:cs typeface="Inconsolata"/>
            </a:endParaRPr>
          </a:p>
          <a:p>
            <a:r>
              <a:rPr lang="en-US" dirty="0">
                <a:latin typeface="Inconsolata"/>
                <a:cs typeface="Inconsolata"/>
              </a:rPr>
              <a:t>Profile: tests from {:path=&gt;"/Users/</a:t>
            </a:r>
            <a:r>
              <a:rPr lang="en-US" dirty="0" err="1">
                <a:latin typeface="Inconsolata"/>
                <a:cs typeface="Inconsolata"/>
              </a:rPr>
              <a:t>franklinwebber</a:t>
            </a:r>
            <a:r>
              <a:rPr lang="en-US" dirty="0">
                <a:latin typeface="Inconsolata"/>
                <a:cs typeface="Inconsolata"/>
              </a:rPr>
              <a:t>/</a:t>
            </a:r>
            <a:r>
              <a:rPr lang="en-US" dirty="0" err="1">
                <a:latin typeface="Inconsolata"/>
                <a:cs typeface="Inconsolata"/>
              </a:rPr>
              <a:t>running_with_scissors</a:t>
            </a:r>
            <a:r>
              <a:rPr lang="en-US" dirty="0">
                <a:latin typeface="Inconsolata"/>
                <a:cs typeface="Inconsolata"/>
              </a:rPr>
              <a:t>/</a:t>
            </a:r>
            <a:r>
              <a:rPr lang="en-US" dirty="0" err="1">
                <a:latin typeface="Inconsolata"/>
                <a:cs typeface="Inconsolata"/>
              </a:rPr>
              <a:t>specter_cookbook</a:t>
            </a:r>
            <a:r>
              <a:rPr lang="en-US" dirty="0">
                <a:latin typeface="Inconsolata"/>
                <a:cs typeface="Inconsolata"/>
              </a:rPr>
              <a:t>/test/integration/default"} (tests from {:path=&gt;".Users.franklinwebber.running_with_scissors.specter_cookbook.test.integration.default"})</a:t>
            </a:r>
          </a:p>
          <a:p>
            <a:r>
              <a:rPr lang="en-US" dirty="0">
                <a:latin typeface="Inconsolata"/>
                <a:cs typeface="Inconsolata"/>
              </a:rPr>
              <a:t>Version: (not specified)</a:t>
            </a:r>
          </a:p>
        </p:txBody>
      </p:sp>
      <p:sp>
        <p:nvSpPr>
          <p:cNvPr id="3" name="Text Placeholder 2"/>
          <p:cNvSpPr>
            <a:spLocks noGrp="1"/>
          </p:cNvSpPr>
          <p:nvPr>
            <p:ph type="body" sz="quarter" idx="11"/>
          </p:nvPr>
        </p:nvSpPr>
        <p:spPr/>
        <p:txBody>
          <a:bodyPr/>
          <a:lstStyle/>
          <a:p>
            <a:r>
              <a:rPr lang="en-US" dirty="0">
                <a:latin typeface="Inconsolata"/>
                <a:cs typeface="Inconsolata"/>
              </a:rPr>
              <a:t>&gt; kitchen verify</a:t>
            </a:r>
          </a:p>
        </p:txBody>
      </p:sp>
      <p:sp>
        <p:nvSpPr>
          <p:cNvPr id="5" name="Title 4"/>
          <p:cNvSpPr>
            <a:spLocks noGrp="1"/>
          </p:cNvSpPr>
          <p:nvPr>
            <p:ph type="title"/>
          </p:nvPr>
        </p:nvSpPr>
        <p:spPr/>
        <p:txBody>
          <a:bodyPr/>
          <a:lstStyle/>
          <a:p>
            <a:r>
              <a:rPr lang="en-US" dirty="0"/>
              <a:t>Execute the Tests</a:t>
            </a:r>
          </a:p>
        </p:txBody>
      </p:sp>
    </p:spTree>
    <p:extLst>
      <p:ext uri="{BB962C8B-B14F-4D97-AF65-F5344CB8AC3E}">
        <p14:creationId xmlns:p14="http://schemas.microsoft.com/office/powerpoint/2010/main" val="1490650140"/>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Where do you write your tests</a:t>
            </a:r>
          </a:p>
          <a:p>
            <a:r>
              <a:rPr lang="en-US" dirty="0"/>
              <a:t>What tests do you write</a:t>
            </a:r>
          </a:p>
          <a:p>
            <a:r>
              <a:rPr lang="en-US" dirty="0"/>
              <a:t>How do we execute tests</a:t>
            </a:r>
          </a:p>
          <a:p>
            <a:r>
              <a:rPr lang="en-US" dirty="0"/>
              <a:t>Refactor</a:t>
            </a:r>
          </a:p>
          <a:p>
            <a:endParaRPr lang="en-US" dirty="0"/>
          </a:p>
          <a:p>
            <a:endParaRPr lang="en-US" dirty="0"/>
          </a:p>
        </p:txBody>
      </p:sp>
    </p:spTree>
    <p:extLst>
      <p:ext uri="{BB962C8B-B14F-4D97-AF65-F5344CB8AC3E}">
        <p14:creationId xmlns:p14="http://schemas.microsoft.com/office/powerpoint/2010/main" val="697840956"/>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variables</a:t>
            </a:r>
          </a:p>
        </p:txBody>
      </p:sp>
      <p:sp>
        <p:nvSpPr>
          <p:cNvPr id="3" name="Subtitle 2"/>
          <p:cNvSpPr>
            <a:spLocks noGrp="1"/>
          </p:cNvSpPr>
          <p:nvPr>
            <p:ph type="subTitle" idx="1"/>
          </p:nvPr>
        </p:nvSpPr>
        <p:spPr/>
        <p:txBody>
          <a:bodyPr/>
          <a:lstStyle/>
          <a:p>
            <a:r>
              <a:rPr lang="en-US" dirty="0"/>
              <a:t>A variable whose name begins with a lowercase letter (a-z) or underscore (_) is a local variable or method invocation.</a:t>
            </a:r>
          </a:p>
        </p:txBody>
      </p:sp>
    </p:spTree>
    <p:extLst>
      <p:ext uri="{BB962C8B-B14F-4D97-AF65-F5344CB8AC3E}">
        <p14:creationId xmlns:p14="http://schemas.microsoft.com/office/powerpoint/2010/main" val="130262964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attributes</a:t>
            </a:r>
          </a:p>
        </p:txBody>
      </p:sp>
      <p:sp>
        <p:nvSpPr>
          <p:cNvPr id="3" name="Subtitle 2"/>
          <p:cNvSpPr>
            <a:spLocks noGrp="1"/>
          </p:cNvSpPr>
          <p:nvPr>
            <p:ph type="subTitle" idx="1"/>
          </p:nvPr>
        </p:nvSpPr>
        <p:spPr>
          <a:xfrm>
            <a:off x="1671637" y="3271838"/>
            <a:ext cx="13526029" cy="3346421"/>
          </a:xfrm>
        </p:spPr>
        <p:txBody>
          <a:bodyPr/>
          <a:lstStyle/>
          <a:p>
            <a:r>
              <a:rPr lang="en-US" dirty="0"/>
              <a:t>An attribute is a specific detail about a node. Attributes are used by the chef-client to understand:</a:t>
            </a:r>
          </a:p>
          <a:p>
            <a:endParaRPr lang="en-US" dirty="0"/>
          </a:p>
          <a:p>
            <a:pPr marL="457200" indent="-457200">
              <a:buFont typeface="Arial"/>
              <a:buChar char="•"/>
            </a:pPr>
            <a:r>
              <a:rPr lang="en-US" dirty="0"/>
              <a:t>The current state of the node</a:t>
            </a:r>
          </a:p>
          <a:p>
            <a:pPr marL="457200" indent="-457200">
              <a:buFont typeface="Arial"/>
              <a:buChar char="•"/>
            </a:pPr>
            <a:r>
              <a:rPr lang="en-US" dirty="0"/>
              <a:t>What the state of the node was at the end of the previous chef-client run</a:t>
            </a:r>
          </a:p>
          <a:p>
            <a:pPr marL="457200" indent="-457200">
              <a:buFont typeface="Arial"/>
              <a:buChar char="•"/>
            </a:pPr>
            <a:r>
              <a:rPr lang="en-US" dirty="0"/>
              <a:t>What the state of the node should be at the end of the current chef-client run</a:t>
            </a:r>
          </a:p>
          <a:p>
            <a:endParaRPr lang="en-US" dirty="0"/>
          </a:p>
        </p:txBody>
      </p:sp>
      <p:sp>
        <p:nvSpPr>
          <p:cNvPr id="4" name="Rectangle 3"/>
          <p:cNvSpPr/>
          <p:nvPr/>
        </p:nvSpPr>
        <p:spPr>
          <a:xfrm>
            <a:off x="5771570" y="7318613"/>
            <a:ext cx="4769304" cy="461665"/>
          </a:xfrm>
          <a:prstGeom prst="rect">
            <a:avLst/>
          </a:prstGeom>
        </p:spPr>
        <p:txBody>
          <a:bodyPr wrap="none">
            <a:spAutoFit/>
          </a:bodyPr>
          <a:lstStyle/>
          <a:p>
            <a:r>
              <a:rPr lang="en-US" dirty="0"/>
              <a:t>https://</a:t>
            </a:r>
            <a:r>
              <a:rPr lang="en-US" dirty="0" err="1"/>
              <a:t>docs.chef.io</a:t>
            </a:r>
            <a:r>
              <a:rPr lang="en-US" dirty="0"/>
              <a:t>/</a:t>
            </a:r>
            <a:r>
              <a:rPr lang="en-US" dirty="0" err="1"/>
              <a:t>attributes.html</a:t>
            </a:r>
            <a:endParaRPr lang="en-US" dirty="0"/>
          </a:p>
        </p:txBody>
      </p:sp>
    </p:spTree>
    <p:extLst>
      <p:ext uri="{BB962C8B-B14F-4D97-AF65-F5344CB8AC3E}">
        <p14:creationId xmlns:p14="http://schemas.microsoft.com/office/powerpoint/2010/main" val="2509595982"/>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3" name="Subtitle 2"/>
          <p:cNvSpPr>
            <a:spLocks noGrp="1"/>
          </p:cNvSpPr>
          <p:nvPr>
            <p:ph type="subTitle" idx="1"/>
          </p:nvPr>
        </p:nvSpPr>
        <p:spPr>
          <a:xfrm>
            <a:off x="1671638" y="3271839"/>
            <a:ext cx="12319000" cy="665162"/>
          </a:xfrm>
        </p:spPr>
        <p:txBody>
          <a:bodyPr/>
          <a:lstStyle/>
          <a:p>
            <a:endParaRPr lang="en-US" dirty="0"/>
          </a:p>
        </p:txBody>
      </p:sp>
      <p:sp>
        <p:nvSpPr>
          <p:cNvPr id="6" name="Rectangle 5"/>
          <p:cNvSpPr/>
          <p:nvPr/>
        </p:nvSpPr>
        <p:spPr>
          <a:xfrm>
            <a:off x="4568431" y="7389168"/>
            <a:ext cx="7147359" cy="461665"/>
          </a:xfrm>
          <a:prstGeom prst="rect">
            <a:avLst/>
          </a:prstGeom>
        </p:spPr>
        <p:txBody>
          <a:bodyPr wrap="none">
            <a:spAutoFit/>
          </a:bodyPr>
          <a:lstStyle/>
          <a:p>
            <a:r>
              <a:rPr lang="en-US" dirty="0"/>
              <a:t>https://</a:t>
            </a:r>
            <a:r>
              <a:rPr lang="en-US" dirty="0" err="1"/>
              <a:t>docs.chef.io</a:t>
            </a:r>
            <a:r>
              <a:rPr lang="en-US" dirty="0"/>
              <a:t>/</a:t>
            </a:r>
            <a:r>
              <a:rPr lang="en-US" dirty="0" err="1"/>
              <a:t>dsl_recipe.html#include-recipes</a:t>
            </a:r>
            <a:endParaRPr lang="en-US" dirty="0"/>
          </a:p>
        </p:txBody>
      </p:sp>
    </p:spTree>
    <p:extLst>
      <p:ext uri="{BB962C8B-B14F-4D97-AF65-F5344CB8AC3E}">
        <p14:creationId xmlns:p14="http://schemas.microsoft.com/office/powerpoint/2010/main" val="3459907798"/>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3" name="Subtitle 2"/>
          <p:cNvSpPr>
            <a:spLocks noGrp="1"/>
          </p:cNvSpPr>
          <p:nvPr>
            <p:ph type="subTitle" idx="1"/>
          </p:nvPr>
        </p:nvSpPr>
        <p:spPr>
          <a:xfrm>
            <a:off x="1671638" y="3271839"/>
            <a:ext cx="12319000" cy="665162"/>
          </a:xfrm>
        </p:spPr>
        <p:txBody>
          <a:bodyPr/>
          <a:lstStyle/>
          <a:p>
            <a:endParaRPr lang="en-US" dirty="0"/>
          </a:p>
        </p:txBody>
      </p:sp>
      <p:sp>
        <p:nvSpPr>
          <p:cNvPr id="4" name="Subtitle 2"/>
          <p:cNvSpPr txBox="1">
            <a:spLocks/>
          </p:cNvSpPr>
          <p:nvPr/>
        </p:nvSpPr>
        <p:spPr bwMode="white">
          <a:xfrm>
            <a:off x="1792111" y="5150556"/>
            <a:ext cx="12319001" cy="1566333"/>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&gt; chef generate recipe ruby</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endParaRPr lang="en-US" dirty="0">
              <a:latin typeface="Inconsolata"/>
              <a:cs typeface="Inconsolata"/>
            </a:endParaRPr>
          </a:p>
        </p:txBody>
      </p:sp>
      <p:sp>
        <p:nvSpPr>
          <p:cNvPr id="6" name="Rectangle 5"/>
          <p:cNvSpPr/>
          <p:nvPr/>
        </p:nvSpPr>
        <p:spPr>
          <a:xfrm>
            <a:off x="4568431" y="7389168"/>
            <a:ext cx="7147359" cy="461665"/>
          </a:xfrm>
          <a:prstGeom prst="rect">
            <a:avLst/>
          </a:prstGeom>
        </p:spPr>
        <p:txBody>
          <a:bodyPr wrap="none">
            <a:spAutoFit/>
          </a:bodyPr>
          <a:lstStyle/>
          <a:p>
            <a:r>
              <a:rPr lang="en-US" dirty="0"/>
              <a:t>https://</a:t>
            </a:r>
            <a:r>
              <a:rPr lang="en-US" dirty="0" err="1"/>
              <a:t>docs.chef.io</a:t>
            </a:r>
            <a:r>
              <a:rPr lang="en-US" dirty="0"/>
              <a:t>/</a:t>
            </a:r>
            <a:r>
              <a:rPr lang="en-US" dirty="0" err="1"/>
              <a:t>dsl_recipe.html#include-recipes</a:t>
            </a:r>
            <a:endParaRPr lang="en-US" dirty="0"/>
          </a:p>
        </p:txBody>
      </p:sp>
    </p:spTree>
    <p:extLst>
      <p:ext uri="{BB962C8B-B14F-4D97-AF65-F5344CB8AC3E}">
        <p14:creationId xmlns:p14="http://schemas.microsoft.com/office/powerpoint/2010/main" val="2018145779"/>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3" name="Subtitle 2"/>
          <p:cNvSpPr>
            <a:spLocks noGrp="1"/>
          </p:cNvSpPr>
          <p:nvPr>
            <p:ph type="subTitle" idx="1"/>
          </p:nvPr>
        </p:nvSpPr>
        <p:spPr>
          <a:xfrm>
            <a:off x="1671638" y="3271839"/>
            <a:ext cx="12319000" cy="665162"/>
          </a:xfrm>
        </p:spPr>
        <p:txBody>
          <a:bodyPr/>
          <a:lstStyle/>
          <a:p>
            <a:endParaRPr lang="en-US" dirty="0"/>
          </a:p>
        </p:txBody>
      </p:sp>
      <p:sp>
        <p:nvSpPr>
          <p:cNvPr id="4" name="Subtitle 2"/>
          <p:cNvSpPr txBox="1">
            <a:spLocks/>
          </p:cNvSpPr>
          <p:nvPr/>
        </p:nvSpPr>
        <p:spPr bwMode="white">
          <a:xfrm>
            <a:off x="1792111" y="5150556"/>
            <a:ext cx="12319001" cy="1566333"/>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 ... other resources ...</a:t>
            </a:r>
          </a:p>
          <a:p>
            <a:r>
              <a:rPr lang="en-US" dirty="0" err="1">
                <a:latin typeface="Inconsolata"/>
                <a:cs typeface="Inconsolata"/>
              </a:rPr>
              <a:t>include_recipe</a:t>
            </a:r>
            <a:r>
              <a:rPr lang="en-US" dirty="0">
                <a:latin typeface="Inconsolata"/>
                <a:cs typeface="Inconsolata"/>
              </a:rPr>
              <a:t> 'ruby'</a:t>
            </a:r>
          </a:p>
          <a:p>
            <a:r>
              <a:rPr lang="en-US" dirty="0">
                <a:latin typeface="Inconsolata"/>
                <a:cs typeface="Inconsolata"/>
              </a:rPr>
              <a:t># ... other resources ...</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/recipes/</a:t>
            </a:r>
            <a:r>
              <a:rPr lang="en-US" dirty="0" err="1">
                <a:latin typeface="Inconsolata"/>
                <a:cs typeface="Inconsolata"/>
              </a:rPr>
              <a:t>default.rb</a:t>
            </a:r>
            <a:endParaRPr lang="en-US" dirty="0">
              <a:latin typeface="Inconsolata"/>
              <a:cs typeface="Inconsolata"/>
            </a:endParaRPr>
          </a:p>
        </p:txBody>
      </p:sp>
      <p:sp>
        <p:nvSpPr>
          <p:cNvPr id="6" name="Rectangle 5"/>
          <p:cNvSpPr/>
          <p:nvPr/>
        </p:nvSpPr>
        <p:spPr>
          <a:xfrm>
            <a:off x="4568431" y="7389168"/>
            <a:ext cx="7147359" cy="461665"/>
          </a:xfrm>
          <a:prstGeom prst="rect">
            <a:avLst/>
          </a:prstGeom>
        </p:spPr>
        <p:txBody>
          <a:bodyPr wrap="none">
            <a:spAutoFit/>
          </a:bodyPr>
          <a:lstStyle/>
          <a:p>
            <a:r>
              <a:rPr lang="en-US" dirty="0"/>
              <a:t>https://</a:t>
            </a:r>
            <a:r>
              <a:rPr lang="en-US" dirty="0" err="1"/>
              <a:t>docs.chef.io</a:t>
            </a:r>
            <a:r>
              <a:rPr lang="en-US" dirty="0"/>
              <a:t>/</a:t>
            </a:r>
            <a:r>
              <a:rPr lang="en-US" dirty="0" err="1"/>
              <a:t>dsl_recipe.html#include-recipes</a:t>
            </a:r>
            <a:endParaRPr lang="en-US" dirty="0"/>
          </a:p>
        </p:txBody>
      </p:sp>
    </p:spTree>
    <p:extLst>
      <p:ext uri="{BB962C8B-B14F-4D97-AF65-F5344CB8AC3E}">
        <p14:creationId xmlns:p14="http://schemas.microsoft.com/office/powerpoint/2010/main" val="1464416922"/>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3" name="Subtitle 2"/>
          <p:cNvSpPr>
            <a:spLocks noGrp="1"/>
          </p:cNvSpPr>
          <p:nvPr>
            <p:ph type="subTitle" idx="1"/>
          </p:nvPr>
        </p:nvSpPr>
        <p:spPr>
          <a:xfrm>
            <a:off x="1671638" y="3271839"/>
            <a:ext cx="12319000" cy="665162"/>
          </a:xfrm>
        </p:spPr>
        <p:txBody>
          <a:bodyPr/>
          <a:lstStyle/>
          <a:p>
            <a:endParaRPr lang="en-US" dirty="0"/>
          </a:p>
        </p:txBody>
      </p:sp>
      <p:sp>
        <p:nvSpPr>
          <p:cNvPr id="4" name="Subtitle 2"/>
          <p:cNvSpPr txBox="1">
            <a:spLocks/>
          </p:cNvSpPr>
          <p:nvPr/>
        </p:nvSpPr>
        <p:spPr bwMode="white">
          <a:xfrm>
            <a:off x="1792111" y="5150556"/>
            <a:ext cx="12319001" cy="1566333"/>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 ... other resources ...</a:t>
            </a:r>
          </a:p>
          <a:p>
            <a:r>
              <a:rPr lang="en-US" dirty="0" err="1">
                <a:latin typeface="Inconsolata"/>
                <a:cs typeface="Inconsolata"/>
              </a:rPr>
              <a:t>include_recipe</a:t>
            </a:r>
            <a:r>
              <a:rPr lang="en-US" dirty="0">
                <a:latin typeface="Inconsolata"/>
                <a:cs typeface="Inconsolata"/>
              </a:rPr>
              <a:t> 'ruby'</a:t>
            </a:r>
          </a:p>
          <a:p>
            <a:r>
              <a:rPr lang="en-US" dirty="0">
                <a:latin typeface="Inconsolata"/>
                <a:cs typeface="Inconsolata"/>
              </a:rPr>
              <a:t># ... other resources ...</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/recipes/</a:t>
            </a:r>
            <a:r>
              <a:rPr lang="en-US" dirty="0" err="1">
                <a:latin typeface="Inconsolata"/>
                <a:cs typeface="Inconsolata"/>
              </a:rPr>
              <a:t>ruby.rb</a:t>
            </a:r>
            <a:endParaRPr lang="en-US" dirty="0">
              <a:latin typeface="Inconsolata"/>
              <a:cs typeface="Inconsolata"/>
            </a:endParaRPr>
          </a:p>
        </p:txBody>
      </p:sp>
      <p:sp>
        <p:nvSpPr>
          <p:cNvPr id="6" name="Rectangle 5"/>
          <p:cNvSpPr/>
          <p:nvPr/>
        </p:nvSpPr>
        <p:spPr>
          <a:xfrm>
            <a:off x="4568431" y="7389168"/>
            <a:ext cx="7147359" cy="461665"/>
          </a:xfrm>
          <a:prstGeom prst="rect">
            <a:avLst/>
          </a:prstGeom>
        </p:spPr>
        <p:txBody>
          <a:bodyPr wrap="none">
            <a:spAutoFit/>
          </a:bodyPr>
          <a:lstStyle/>
          <a:p>
            <a:r>
              <a:rPr lang="en-US" dirty="0"/>
              <a:t>https://</a:t>
            </a:r>
            <a:r>
              <a:rPr lang="en-US" dirty="0" err="1"/>
              <a:t>docs.chef.io</a:t>
            </a:r>
            <a:r>
              <a:rPr lang="en-US" dirty="0"/>
              <a:t>/</a:t>
            </a:r>
            <a:r>
              <a:rPr lang="en-US" dirty="0" err="1"/>
              <a:t>dsl_recipe.html#include-recipes</a:t>
            </a:r>
            <a:endParaRPr lang="en-US" dirty="0"/>
          </a:p>
        </p:txBody>
      </p:sp>
    </p:spTree>
    <p:extLst>
      <p:ext uri="{BB962C8B-B14F-4D97-AF65-F5344CB8AC3E}">
        <p14:creationId xmlns:p14="http://schemas.microsoft.com/office/powerpoint/2010/main" val="290453307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 recipe in a cookbook</a:t>
            </a:r>
          </a:p>
          <a:p>
            <a:r>
              <a:rPr lang="en-US" dirty="0"/>
              <a:t>tested your recipe with Test Kitchen</a:t>
            </a:r>
          </a:p>
          <a:p>
            <a:r>
              <a:rPr lang="en-US" dirty="0"/>
              <a:t>written a cookbook with a dependency on other cookbooks</a:t>
            </a:r>
          </a:p>
        </p:txBody>
      </p:sp>
      <p:sp>
        <p:nvSpPr>
          <p:cNvPr id="4" name="TextBox 3"/>
          <p:cNvSpPr txBox="1"/>
          <p:nvPr/>
        </p:nvSpPr>
        <p:spPr bwMode="white">
          <a:xfrm>
            <a:off x="4039452" y="4153220"/>
            <a:ext cx="1154578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4"/>
          <a:stretch>
            <a:fillRect/>
          </a:stretch>
        </p:blipFill>
        <p:spPr>
          <a:xfrm>
            <a:off x="-135969" y="460184"/>
            <a:ext cx="3007335" cy="3492389"/>
          </a:xfrm>
          <a:prstGeom prst="rect">
            <a:avLst/>
          </a:prstGeom>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Tree>
    <p:extLst>
      <p:ext uri="{BB962C8B-B14F-4D97-AF65-F5344CB8AC3E}">
        <p14:creationId xmlns:p14="http://schemas.microsoft.com/office/powerpoint/2010/main" val="3604263028"/>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Custom Resource</a:t>
            </a:r>
          </a:p>
        </p:txBody>
      </p:sp>
      <p:sp>
        <p:nvSpPr>
          <p:cNvPr id="3" name="Subtitle 2"/>
          <p:cNvSpPr>
            <a:spLocks noGrp="1"/>
          </p:cNvSpPr>
          <p:nvPr>
            <p:ph type="subTitle" idx="1"/>
          </p:nvPr>
        </p:nvSpPr>
        <p:spPr>
          <a:xfrm>
            <a:off x="1671638" y="3271839"/>
            <a:ext cx="12319000" cy="1243718"/>
          </a:xfrm>
        </p:spPr>
        <p:txBody>
          <a:bodyPr/>
          <a:lstStyle/>
          <a:p>
            <a:r>
              <a:rPr lang="en-US" dirty="0"/>
              <a:t>A custom resource is an extension of Chef that adds your own resources and is implemented and shipped as part of a cookbook.</a:t>
            </a:r>
          </a:p>
        </p:txBody>
      </p:sp>
      <p:sp>
        <p:nvSpPr>
          <p:cNvPr id="4" name="Subtitle 2"/>
          <p:cNvSpPr txBox="1">
            <a:spLocks/>
          </p:cNvSpPr>
          <p:nvPr/>
        </p:nvSpPr>
        <p:spPr bwMode="white">
          <a:xfrm>
            <a:off x="1792111" y="5150556"/>
            <a:ext cx="12319001" cy="2692400"/>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err="1">
                <a:latin typeface="Inconsolata"/>
                <a:cs typeface="Inconsolata"/>
              </a:rPr>
              <a:t>ruby_service_site</a:t>
            </a:r>
            <a:r>
              <a:rPr lang="en-US" dirty="0">
                <a:latin typeface="Inconsolata"/>
                <a:cs typeface="Inconsolata"/>
              </a:rPr>
              <a:t> 'specter' do</a:t>
            </a:r>
          </a:p>
          <a:p>
            <a:r>
              <a:rPr lang="en-US" dirty="0">
                <a:latin typeface="Inconsolata"/>
                <a:cs typeface="Inconsolata"/>
              </a:rPr>
              <a:t>  source '</a:t>
            </a:r>
            <a:r>
              <a:rPr lang="en-US" dirty="0" err="1">
                <a:latin typeface="Inconsolata"/>
                <a:cs typeface="Inconsolata"/>
              </a:rPr>
              <a:t>specter.zip</a:t>
            </a:r>
            <a:r>
              <a:rPr lang="en-US" dirty="0">
                <a:latin typeface="Inconsolata"/>
                <a:cs typeface="Inconsolata"/>
              </a:rPr>
              <a:t>'</a:t>
            </a:r>
          </a:p>
          <a:p>
            <a:r>
              <a:rPr lang="en-US" dirty="0">
                <a:latin typeface="Inconsolata"/>
                <a:cs typeface="Inconsolata"/>
              </a:rPr>
              <a:t>  path '/</a:t>
            </a:r>
            <a:r>
              <a:rPr lang="en-US" dirty="0" err="1">
                <a:latin typeface="Inconsolata"/>
                <a:cs typeface="Inconsolata"/>
              </a:rPr>
              <a:t>srv</a:t>
            </a:r>
            <a:r>
              <a:rPr lang="en-US" dirty="0">
                <a:latin typeface="Inconsolata"/>
                <a:cs typeface="Inconsolata"/>
              </a:rPr>
              <a:t>'</a:t>
            </a:r>
          </a:p>
          <a:p>
            <a:r>
              <a:rPr lang="en-US" dirty="0">
                <a:latin typeface="Inconsolata"/>
                <a:cs typeface="Inconsolata"/>
              </a:rPr>
              <a:t>end</a:t>
            </a:r>
          </a:p>
        </p:txBody>
      </p:sp>
      <p:sp>
        <p:nvSpPr>
          <p:cNvPr id="6"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/recipes/</a:t>
            </a:r>
            <a:r>
              <a:rPr lang="en-US" dirty="0" err="1">
                <a:latin typeface="Inconsolata"/>
                <a:cs typeface="Inconsolata"/>
              </a:rPr>
              <a:t>default.rb</a:t>
            </a:r>
            <a:endParaRPr lang="en-US" dirty="0">
              <a:latin typeface="Inconsolata"/>
              <a:cs typeface="Inconsolata"/>
            </a:endParaRPr>
          </a:p>
        </p:txBody>
      </p:sp>
    </p:spTree>
    <p:extLst>
      <p:ext uri="{BB962C8B-B14F-4D97-AF65-F5344CB8AC3E}">
        <p14:creationId xmlns:p14="http://schemas.microsoft.com/office/powerpoint/2010/main" val="1610359780"/>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Custom Resource</a:t>
            </a:r>
          </a:p>
        </p:txBody>
      </p:sp>
      <p:sp>
        <p:nvSpPr>
          <p:cNvPr id="3" name="Subtitle 2"/>
          <p:cNvSpPr>
            <a:spLocks noGrp="1"/>
          </p:cNvSpPr>
          <p:nvPr>
            <p:ph type="subTitle" idx="1"/>
          </p:nvPr>
        </p:nvSpPr>
        <p:spPr>
          <a:xfrm>
            <a:off x="1671638" y="3271839"/>
            <a:ext cx="12319000" cy="1243718"/>
          </a:xfrm>
        </p:spPr>
        <p:txBody>
          <a:bodyPr/>
          <a:lstStyle/>
          <a:p>
            <a:r>
              <a:rPr lang="en-US" dirty="0"/>
              <a:t>A custom resource is an extension of Chef that adds your own resources and is implemented and shipped as part of a cookbook.</a:t>
            </a:r>
          </a:p>
        </p:txBody>
      </p:sp>
      <p:sp>
        <p:nvSpPr>
          <p:cNvPr id="4" name="Subtitle 2"/>
          <p:cNvSpPr txBox="1">
            <a:spLocks/>
          </p:cNvSpPr>
          <p:nvPr/>
        </p:nvSpPr>
        <p:spPr bwMode="white">
          <a:xfrm>
            <a:off x="1792111" y="5150556"/>
            <a:ext cx="12319001" cy="2723444"/>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&gt; chef generate resource site</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endParaRPr lang="en-US" dirty="0">
              <a:latin typeface="Inconsolata"/>
              <a:cs typeface="Inconsolata"/>
            </a:endParaRPr>
          </a:p>
        </p:txBody>
      </p:sp>
    </p:spTree>
    <p:extLst>
      <p:ext uri="{BB962C8B-B14F-4D97-AF65-F5344CB8AC3E}">
        <p14:creationId xmlns:p14="http://schemas.microsoft.com/office/powerpoint/2010/main" val="999678875"/>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Custom Resource</a:t>
            </a:r>
          </a:p>
        </p:txBody>
      </p:sp>
      <p:sp>
        <p:nvSpPr>
          <p:cNvPr id="3" name="Subtitle 2"/>
          <p:cNvSpPr>
            <a:spLocks noGrp="1"/>
          </p:cNvSpPr>
          <p:nvPr>
            <p:ph type="subTitle" idx="1"/>
          </p:nvPr>
        </p:nvSpPr>
        <p:spPr>
          <a:xfrm>
            <a:off x="1671638" y="3271839"/>
            <a:ext cx="12319000" cy="1243718"/>
          </a:xfrm>
        </p:spPr>
        <p:txBody>
          <a:bodyPr/>
          <a:lstStyle/>
          <a:p>
            <a:r>
              <a:rPr lang="en-US" dirty="0"/>
              <a:t>A custom resource is an extension of Chef that adds your own resources and is implemented and shipped as part of a cookbook.</a:t>
            </a:r>
          </a:p>
        </p:txBody>
      </p:sp>
      <p:sp>
        <p:nvSpPr>
          <p:cNvPr id="4" name="Subtitle 2"/>
          <p:cNvSpPr txBox="1">
            <a:spLocks/>
          </p:cNvSpPr>
          <p:nvPr/>
        </p:nvSpPr>
        <p:spPr bwMode="white">
          <a:xfrm>
            <a:off x="1792111" y="5150556"/>
            <a:ext cx="12319001" cy="2723444"/>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property :</a:t>
            </a:r>
            <a:r>
              <a:rPr lang="en-US" dirty="0" err="1">
                <a:latin typeface="Inconsolata"/>
                <a:cs typeface="Inconsolata"/>
              </a:rPr>
              <a:t>site_name</a:t>
            </a:r>
            <a:r>
              <a:rPr lang="en-US" dirty="0">
                <a:latin typeface="Inconsolata"/>
                <a:cs typeface="Inconsolata"/>
              </a:rPr>
              <a:t>, String, </a:t>
            </a:r>
            <a:r>
              <a:rPr lang="en-US" dirty="0" err="1">
                <a:latin typeface="Inconsolata"/>
                <a:cs typeface="Inconsolata"/>
              </a:rPr>
              <a:t>name_property</a:t>
            </a:r>
            <a:r>
              <a:rPr lang="en-US" dirty="0">
                <a:latin typeface="Inconsolata"/>
                <a:cs typeface="Inconsolata"/>
              </a:rPr>
              <a:t>: true</a:t>
            </a:r>
          </a:p>
          <a:p>
            <a:r>
              <a:rPr lang="en-US" dirty="0">
                <a:latin typeface="Inconsolata"/>
                <a:cs typeface="Inconsolata"/>
              </a:rPr>
              <a:t>property :source, String, required: true</a:t>
            </a:r>
          </a:p>
          <a:p>
            <a:r>
              <a:rPr lang="en-US" dirty="0">
                <a:latin typeface="Inconsolata"/>
                <a:cs typeface="Inconsolata"/>
              </a:rPr>
              <a:t>property :path, String, required: true</a:t>
            </a:r>
          </a:p>
          <a:p>
            <a:endParaRPr lang="en-US" dirty="0">
              <a:latin typeface="Inconsolata"/>
              <a:cs typeface="Inconsolata"/>
            </a:endParaRPr>
          </a:p>
          <a:p>
            <a:r>
              <a:rPr lang="en-US" dirty="0">
                <a:latin typeface="Inconsolata"/>
                <a:cs typeface="Inconsolata"/>
              </a:rPr>
              <a:t>action :create do</a:t>
            </a:r>
          </a:p>
          <a:p>
            <a:r>
              <a:rPr lang="en-US" dirty="0">
                <a:latin typeface="Inconsolata"/>
                <a:cs typeface="Inconsolata"/>
              </a:rPr>
              <a:t>  # ...</a:t>
            </a:r>
          </a:p>
          <a:p>
            <a:r>
              <a:rPr lang="en-US" dirty="0">
                <a:latin typeface="Inconsolata"/>
                <a:cs typeface="Inconsolata"/>
              </a:rPr>
              <a:t>end</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/resources/</a:t>
            </a:r>
            <a:r>
              <a:rPr lang="en-US" dirty="0" err="1">
                <a:latin typeface="Inconsolata"/>
                <a:cs typeface="Inconsolata"/>
              </a:rPr>
              <a:t>site.rb</a:t>
            </a:r>
            <a:endParaRPr lang="en-US" dirty="0">
              <a:latin typeface="Inconsolata"/>
              <a:cs typeface="Inconsolata"/>
            </a:endParaRPr>
          </a:p>
        </p:txBody>
      </p:sp>
    </p:spTree>
    <p:extLst>
      <p:ext uri="{BB962C8B-B14F-4D97-AF65-F5344CB8AC3E}">
        <p14:creationId xmlns:p14="http://schemas.microsoft.com/office/powerpoint/2010/main" val="602484005"/>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Custom Resource</a:t>
            </a:r>
          </a:p>
        </p:txBody>
      </p:sp>
      <p:sp>
        <p:nvSpPr>
          <p:cNvPr id="3" name="Subtitle 2"/>
          <p:cNvSpPr>
            <a:spLocks noGrp="1"/>
          </p:cNvSpPr>
          <p:nvPr>
            <p:ph type="subTitle" idx="1"/>
          </p:nvPr>
        </p:nvSpPr>
        <p:spPr>
          <a:xfrm>
            <a:off x="1671638" y="3271839"/>
            <a:ext cx="12319000" cy="1243718"/>
          </a:xfrm>
        </p:spPr>
        <p:txBody>
          <a:bodyPr/>
          <a:lstStyle/>
          <a:p>
            <a:r>
              <a:rPr lang="en-US" dirty="0"/>
              <a:t>A custom resource is an extension of Chef that adds your own resources and is implemented and shipped as part of a cookbook.</a:t>
            </a:r>
          </a:p>
        </p:txBody>
      </p:sp>
      <p:sp>
        <p:nvSpPr>
          <p:cNvPr id="4" name="Subtitle 2"/>
          <p:cNvSpPr txBox="1">
            <a:spLocks/>
          </p:cNvSpPr>
          <p:nvPr/>
        </p:nvSpPr>
        <p:spPr bwMode="white">
          <a:xfrm>
            <a:off x="1792111" y="5150556"/>
            <a:ext cx="12319001" cy="2723444"/>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action :create do</a:t>
            </a:r>
          </a:p>
          <a:p>
            <a:r>
              <a:rPr lang="en-US" dirty="0">
                <a:latin typeface="Inconsolata"/>
                <a:cs typeface="Inconsolata"/>
              </a:rPr>
              <a:t>  directory '/</a:t>
            </a:r>
            <a:r>
              <a:rPr lang="en-US" dirty="0" err="1">
                <a:latin typeface="Inconsolata"/>
                <a:cs typeface="Inconsolata"/>
              </a:rPr>
              <a:t>srv</a:t>
            </a:r>
            <a:r>
              <a:rPr lang="en-US" dirty="0">
                <a:latin typeface="Inconsolata"/>
                <a:cs typeface="Inconsolata"/>
              </a:rPr>
              <a:t>' do # ...</a:t>
            </a:r>
          </a:p>
          <a:p>
            <a:r>
              <a:rPr lang="en-US" dirty="0">
                <a:latin typeface="Inconsolata"/>
                <a:cs typeface="Inconsolata"/>
              </a:rPr>
              <a:t>  package 'unzip'  # ...</a:t>
            </a:r>
          </a:p>
          <a:p>
            <a:r>
              <a:rPr lang="en-US" dirty="0">
                <a:latin typeface="Inconsolata"/>
                <a:cs typeface="Inconsolata"/>
              </a:rPr>
              <a:t>  </a:t>
            </a:r>
            <a:r>
              <a:rPr lang="en-US" dirty="0" err="1">
                <a:latin typeface="Inconsolata"/>
                <a:cs typeface="Inconsolata"/>
              </a:rPr>
              <a:t>cookbook_file</a:t>
            </a:r>
            <a:r>
              <a:rPr lang="en-US" dirty="0">
                <a:latin typeface="Inconsolata"/>
                <a:cs typeface="Inconsolata"/>
              </a:rPr>
              <a:t> '/</a:t>
            </a:r>
            <a:r>
              <a:rPr lang="en-US" dirty="0" err="1">
                <a:latin typeface="Inconsolata"/>
                <a:cs typeface="Inconsolata"/>
              </a:rPr>
              <a:t>srv</a:t>
            </a:r>
            <a:r>
              <a:rPr lang="en-US" dirty="0">
                <a:latin typeface="Inconsolata"/>
                <a:cs typeface="Inconsolata"/>
              </a:rPr>
              <a:t>/</a:t>
            </a:r>
            <a:r>
              <a:rPr lang="en-US" dirty="0" err="1">
                <a:latin typeface="Inconsolata"/>
                <a:cs typeface="Inconsolata"/>
              </a:rPr>
              <a:t>specter.zip</a:t>
            </a:r>
            <a:r>
              <a:rPr lang="en-US" dirty="0">
                <a:latin typeface="Inconsolata"/>
                <a:cs typeface="Inconsolata"/>
              </a:rPr>
              <a:t>' do # ...</a:t>
            </a:r>
          </a:p>
          <a:p>
            <a:r>
              <a:rPr lang="en-US" dirty="0">
                <a:latin typeface="Inconsolata"/>
                <a:cs typeface="Inconsolata"/>
              </a:rPr>
              <a:t>  execute '</a:t>
            </a:r>
            <a:r>
              <a:rPr lang="en-US" dirty="0" err="1">
                <a:latin typeface="Inconsolata"/>
                <a:cs typeface="Inconsolata"/>
              </a:rPr>
              <a:t>extract_site</a:t>
            </a:r>
            <a:r>
              <a:rPr lang="en-US" dirty="0">
                <a:latin typeface="Inconsolata"/>
                <a:cs typeface="Inconsolata"/>
              </a:rPr>
              <a:t>' do # ...</a:t>
            </a:r>
          </a:p>
          <a:p>
            <a:r>
              <a:rPr lang="en-US" dirty="0">
                <a:latin typeface="Inconsolata"/>
                <a:cs typeface="Inconsolata"/>
              </a:rPr>
              <a:t>end</a:t>
            </a:r>
          </a:p>
        </p:txBody>
      </p:sp>
      <p:sp>
        <p:nvSpPr>
          <p:cNvPr id="5" name="Subtitle 2"/>
          <p:cNvSpPr txBox="1">
            <a:spLocks/>
          </p:cNvSpPr>
          <p:nvPr/>
        </p:nvSpPr>
        <p:spPr bwMode="white">
          <a:xfrm>
            <a:off x="1916288" y="4487332"/>
            <a:ext cx="12319001" cy="747889"/>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Inconsolata"/>
                <a:cs typeface="Inconsolata"/>
              </a:rPr>
              <a:t>~/cookbooks/</a:t>
            </a:r>
            <a:r>
              <a:rPr lang="en-US" dirty="0" err="1">
                <a:latin typeface="Inconsolata"/>
                <a:cs typeface="Inconsolata"/>
              </a:rPr>
              <a:t>ruby_service</a:t>
            </a:r>
            <a:r>
              <a:rPr lang="en-US" dirty="0">
                <a:latin typeface="Inconsolata"/>
                <a:cs typeface="Inconsolata"/>
              </a:rPr>
              <a:t>/resources/</a:t>
            </a:r>
            <a:r>
              <a:rPr lang="en-US" dirty="0" err="1">
                <a:latin typeface="Inconsolata"/>
                <a:cs typeface="Inconsolata"/>
              </a:rPr>
              <a:t>site.rb</a:t>
            </a:r>
            <a:endParaRPr lang="en-US" dirty="0">
              <a:latin typeface="Inconsolata"/>
              <a:cs typeface="Inconsolata"/>
            </a:endParaRPr>
          </a:p>
        </p:txBody>
      </p:sp>
    </p:spTree>
    <p:extLst>
      <p:ext uri="{BB962C8B-B14F-4D97-AF65-F5344CB8AC3E}">
        <p14:creationId xmlns:p14="http://schemas.microsoft.com/office/powerpoint/2010/main" val="2237658373"/>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Where do you write your tests</a:t>
            </a:r>
          </a:p>
          <a:p>
            <a:r>
              <a:rPr lang="en-US" dirty="0"/>
              <a:t>What tests do you write</a:t>
            </a:r>
          </a:p>
          <a:p>
            <a:r>
              <a:rPr lang="en-US" dirty="0"/>
              <a:t>How do we execute tests</a:t>
            </a:r>
          </a:p>
          <a:p>
            <a:r>
              <a:rPr lang="en-US" dirty="0"/>
              <a:t>Refactor</a:t>
            </a:r>
          </a:p>
          <a:p>
            <a:endParaRPr lang="en-US" dirty="0"/>
          </a:p>
          <a:p>
            <a:endParaRPr lang="en-US" dirty="0"/>
          </a:p>
        </p:txBody>
      </p:sp>
    </p:spTree>
    <p:extLst>
      <p:ext uri="{BB962C8B-B14F-4D97-AF65-F5344CB8AC3E}">
        <p14:creationId xmlns:p14="http://schemas.microsoft.com/office/powerpoint/2010/main" val="2038449324"/>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49232588"/>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p:txBody>
          <a:bodyPr>
            <a:normAutofit fontScale="90000"/>
          </a:bodyPr>
          <a:lstStyle/>
          <a:p>
            <a:r>
              <a:rPr lang="en-US" dirty="0"/>
              <a:t>First Web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nchor="t"/>
          <a:lstStyle/>
          <a:p>
            <a:r>
              <a:rPr lang="en-US" dirty="0"/>
              <a:t>Converge the cookbook</a:t>
            </a:r>
          </a:p>
          <a:p>
            <a:r>
              <a:rPr lang="en-US" dirty="0"/>
              <a:t>Write tests for the cookbook</a:t>
            </a:r>
          </a:p>
          <a:p>
            <a:r>
              <a:rPr lang="en-US" dirty="0"/>
              <a:t>Execute the tests</a:t>
            </a:r>
          </a:p>
          <a:p>
            <a:endParaRPr lang="en-US" dirty="0"/>
          </a:p>
          <a:p>
            <a:r>
              <a:rPr lang="en-US" dirty="0"/>
              <a:t>Assist, Break it, Explore or Refactor</a:t>
            </a:r>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a:xfrm>
            <a:off x="1671638" y="7075507"/>
            <a:ext cx="13215584"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866734842"/>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795716"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708128052"/>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15810850"/>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87142881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a:effectLst>
            <a:glow rad="63500">
              <a:schemeClr val="accent1">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Parallelogram 9"/>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sp>
        <p:nvSpPr>
          <p:cNvPr id="15" name="TextBox 14"/>
          <p:cNvSpPr txBox="1"/>
          <p:nvPr/>
        </p:nvSpPr>
        <p:spPr bwMode="white">
          <a:xfrm>
            <a:off x="3317165" y="6059606"/>
            <a:ext cx="9676262" cy="914400"/>
          </a:xfrm>
          <a:prstGeom prst="rect">
            <a:avLst/>
          </a:prstGeom>
        </p:spPr>
        <p:txBody>
          <a:bodyPr vert="horz" wrap="none" lIns="91440" tIns="91440" rIns="91440" bIns="91440" rtlCol="0">
            <a:normAutofit/>
          </a:bodyPr>
          <a:lstStyle/>
          <a:p>
            <a:pPr algn="ctr"/>
            <a:r>
              <a:rPr lang="en-US" sz="4400" dirty="0">
                <a:latin typeface="Raleway-v4020" pitchFamily="2" charset="77"/>
              </a:rPr>
              <a:t>Presented by ....</a:t>
            </a:r>
          </a:p>
        </p:txBody>
      </p:sp>
    </p:spTree>
    <p:extLst>
      <p:ext uri="{BB962C8B-B14F-4D97-AF65-F5344CB8AC3E}">
        <p14:creationId xmlns:p14="http://schemas.microsoft.com/office/powerpoint/2010/main" val="2764054153"/>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86019644"/>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09321372"/>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Web Service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The web service launches a website that accepts JSON payloads.</a:t>
            </a:r>
          </a:p>
          <a:p>
            <a:endParaRPr lang="en-US" dirty="0"/>
          </a:p>
          <a:p>
            <a:r>
              <a:rPr lang="en-US" dirty="0"/>
              <a:t>GET </a:t>
            </a:r>
            <a:r>
              <a:rPr lang="en-US" dirty="0">
                <a:hlinkClick r:id="rId2"/>
              </a:rPr>
              <a:t>http://localhost:8000/scans</a:t>
            </a:r>
            <a:endParaRPr lang="en-US" dirty="0"/>
          </a:p>
          <a:p>
            <a:r>
              <a:rPr lang="en-US" dirty="0"/>
              <a:t>POST </a:t>
            </a:r>
            <a:r>
              <a:rPr lang="en-US" dirty="0">
                <a:hlinkClick r:id="rId2"/>
              </a:rPr>
              <a:t>http://localhost:8000/scans</a:t>
            </a:r>
            <a:r>
              <a:rPr lang="en-US" dirty="0"/>
              <a:t> with JSON payload</a:t>
            </a:r>
          </a:p>
          <a:p>
            <a:r>
              <a:rPr lang="en-US" dirty="0"/>
              <a:t>GET </a:t>
            </a:r>
            <a:r>
              <a:rPr lang="en-US" dirty="0">
                <a:hlinkClick r:id="rId3"/>
              </a:rPr>
              <a:t>http://localhost:8000/scans/ID</a:t>
            </a:r>
            <a:endParaRPr lang="en-US" dirty="0"/>
          </a:p>
          <a:p>
            <a:r>
              <a:rPr lang="en-US" dirty="0"/>
              <a:t>DELETE </a:t>
            </a:r>
            <a:r>
              <a:rPr lang="en-US" dirty="0">
                <a:hlinkClick r:id="rId3"/>
              </a:rPr>
              <a:t>http://localhost:8000/scans/ID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481091460"/>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JavaScript/Node Implementation</a:t>
            </a:r>
          </a:p>
        </p:txBody>
      </p:sp>
      <p:sp>
        <p:nvSpPr>
          <p:cNvPr id="3" name="Subtitle 2"/>
          <p:cNvSpPr>
            <a:spLocks noGrp="1"/>
          </p:cNvSpPr>
          <p:nvPr>
            <p:ph type="subTitle" idx="1"/>
          </p:nvPr>
        </p:nvSpPr>
        <p:spPr/>
        <p:txBody>
          <a:bodyPr/>
          <a:lstStyle/>
          <a:p>
            <a:r>
              <a:rPr lang="en-US" dirty="0"/>
              <a:t>Node 9.5.0</a:t>
            </a:r>
          </a:p>
          <a:p>
            <a:r>
              <a:rPr lang="en-US" dirty="0" err="1"/>
              <a:t>npm</a:t>
            </a:r>
            <a:endParaRPr lang="en-US" dirty="0"/>
          </a:p>
          <a:p>
            <a:r>
              <a:rPr lang="en-US" dirty="0"/>
              <a:t>node</a:t>
            </a:r>
          </a:p>
          <a:p>
            <a:endParaRPr lang="en-US" dirty="0"/>
          </a:p>
        </p:txBody>
      </p:sp>
    </p:spTree>
    <p:extLst>
      <p:ext uri="{BB962C8B-B14F-4D97-AF65-F5344CB8AC3E}">
        <p14:creationId xmlns:p14="http://schemas.microsoft.com/office/powerpoint/2010/main" val="1653243056"/>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810086359"/>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4408566"/>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782895690"/>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Second Web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nchor="t"/>
          <a:lstStyle/>
          <a:p>
            <a:r>
              <a:rPr lang="en-US" dirty="0"/>
              <a:t>Converge the cookbook</a:t>
            </a:r>
          </a:p>
          <a:p>
            <a:r>
              <a:rPr lang="en-US" dirty="0"/>
              <a:t>Write tests for the cookbook</a:t>
            </a:r>
          </a:p>
          <a:p>
            <a:r>
              <a:rPr lang="en-US" dirty="0"/>
              <a:t>Execute the tests</a:t>
            </a:r>
          </a:p>
          <a:p>
            <a:endParaRPr lang="en-US" dirty="0"/>
          </a:p>
          <a:p>
            <a:r>
              <a:rPr lang="en-US" dirty="0"/>
              <a:t>Assist, Break it, Explore or Refactor</a:t>
            </a:r>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a:xfrm>
            <a:off x="1671637" y="7075507"/>
            <a:ext cx="13681251"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3834249342"/>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801958334"/>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77411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 Diagonal Corner Rectangle 51"/>
          <p:cNvSpPr/>
          <p:nvPr/>
        </p:nvSpPr>
        <p:spPr bwMode="auto">
          <a:xfrm flipH="1" flipV="1">
            <a:off x="7475473" y="4760233"/>
            <a:ext cx="5849202" cy="1468665"/>
          </a:xfrm>
          <a:prstGeom prst="round2Diag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188720" tIns="45718" rIns="91436" bIns="45718" numCol="1" rtlCol="0" anchor="ctr" anchorCtr="0" compatLnSpc="1">
            <a:prstTxWarp prst="textNoShape">
              <a:avLst/>
            </a:prstTxWarp>
          </a:bodyPr>
          <a:lstStyle/>
          <a:p>
            <a:pPr algn="ctr" defTabSz="914099"/>
            <a:endParaRPr lang="en-US" sz="3600"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5" name="Elbow Connector 24"/>
          <p:cNvCxnSpPr/>
          <p:nvPr/>
        </p:nvCxnSpPr>
        <p:spPr>
          <a:xfrm rot="10800000" flipV="1">
            <a:off x="12579264" y="2293487"/>
            <a:ext cx="1009934" cy="997281"/>
          </a:xfrm>
          <a:prstGeom prst="bentConnector3">
            <a:avLst/>
          </a:prstGeom>
          <a:ln>
            <a:solidFill>
              <a:srgbClr val="7030A0"/>
            </a:solidFill>
          </a:ln>
          <a:effectLst>
            <a:glow rad="101600">
              <a:srgbClr val="7030A0">
                <a:alpha val="40000"/>
              </a:srgb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4" name="Parallelogram 3"/>
          <p:cNvSpPr/>
          <p:nvPr/>
        </p:nvSpPr>
        <p:spPr bwMode="auto">
          <a:xfrm flipH="1">
            <a:off x="8323018" y="2872225"/>
            <a:ext cx="5616433" cy="723331"/>
          </a:xfrm>
          <a:prstGeom prst="parallelogram">
            <a:avLst>
              <a:gd name="adj" fmla="val 51415"/>
            </a:avLst>
          </a:prstGeom>
          <a:solidFill>
            <a:srgbClr val="7030A0"/>
          </a:solidFill>
          <a:ln>
            <a:noFill/>
            <a:headEnd type="none" w="med" len="med"/>
            <a:tailEnd type="none" w="med" len="med"/>
          </a:ln>
          <a:effectLst>
            <a:glow rad="101600">
              <a:srgbClr val="7030A0">
                <a:alpha val="40000"/>
              </a:srgb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i="1" dirty="0">
                <a:gradFill>
                  <a:gsLst>
                    <a:gs pos="0">
                      <a:srgbClr val="FFFFFF"/>
                    </a:gs>
                    <a:gs pos="100000">
                      <a:srgbClr val="FFFFFF"/>
                    </a:gs>
                  </a:gsLst>
                  <a:lin ang="5400000" scaled="0"/>
                </a:gradFill>
              </a:rPr>
              <a:t>Did anyone write tests? I don't want any vulnerabilities!</a:t>
            </a:r>
            <a:endParaRPr lang="en-US" sz="2400" i="1" dirty="0">
              <a:gradFill>
                <a:gsLst>
                  <a:gs pos="0">
                    <a:srgbClr val="FFFFFF"/>
                  </a:gs>
                  <a:gs pos="100000">
                    <a:srgbClr val="FFFFFF"/>
                  </a:gs>
                </a:gsLst>
                <a:lin ang="5400000" scaled="0"/>
              </a:gradFill>
            </a:endParaRPr>
          </a:p>
        </p:txBody>
      </p:sp>
      <p:pic>
        <p:nvPicPr>
          <p:cNvPr id="28" name="Picture 27" descr="Gencon 248.JPG"/>
          <p:cNvPicPr>
            <a:picLocks noChangeAspect="1"/>
          </p:cNvPicPr>
          <p:nvPr/>
        </p:nvPicPr>
        <p:blipFill rotWithShape="1">
          <a:blip r:embed="rId7">
            <a:extLst>
              <a:ext uri="{28A0092B-C50C-407E-A947-70E740481C1C}">
                <a14:useLocalDpi xmlns:a14="http://schemas.microsoft.com/office/drawing/2010/main" val="0"/>
              </a:ext>
            </a:extLst>
          </a:blip>
          <a:srcRect l="12924" t="5002" r="16410" b="8201"/>
          <a:stretch/>
        </p:blipFill>
        <p:spPr>
          <a:xfrm>
            <a:off x="2871366" y="4445169"/>
            <a:ext cx="4033872" cy="33031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 Placeholder 2"/>
          <p:cNvSpPr>
            <a:spLocks noGrp="1"/>
          </p:cNvSpPr>
          <p:nvPr>
            <p:ph type="body" sz="quarter" idx="12"/>
          </p:nvPr>
        </p:nvSpPr>
        <p:spPr>
          <a:xfrm>
            <a:off x="9077364" y="6417376"/>
            <a:ext cx="2901871" cy="352380"/>
          </a:xfrm>
        </p:spPr>
        <p:txBody>
          <a:bodyPr anchor="ctr"/>
          <a:lstStyle/>
          <a:p>
            <a:r>
              <a:rPr lang="en-US" sz="2800" dirty="0">
                <a:solidFill>
                  <a:schemeClr val="bg1"/>
                </a:solidFill>
              </a:rPr>
              <a:t>Slack @</a:t>
            </a:r>
            <a:r>
              <a:rPr lang="en-US" sz="2800" dirty="0" err="1">
                <a:solidFill>
                  <a:schemeClr val="bg1"/>
                </a:solidFill>
              </a:rPr>
              <a:t>burtlo</a:t>
            </a:r>
            <a:endParaRPr lang="en-US" sz="2800" dirty="0">
              <a:solidFill>
                <a:schemeClr val="bg1"/>
              </a:solidFill>
            </a:endParaRPr>
          </a:p>
        </p:txBody>
      </p:sp>
      <p:sp>
        <p:nvSpPr>
          <p:cNvPr id="30" name="TextBox 29"/>
          <p:cNvSpPr txBox="1"/>
          <p:nvPr/>
        </p:nvSpPr>
        <p:spPr bwMode="white">
          <a:xfrm>
            <a:off x="7469784" y="5306653"/>
            <a:ext cx="6955370" cy="751905"/>
          </a:xfrm>
          <a:prstGeom prst="rect">
            <a:avLst/>
          </a:prstGeom>
        </p:spPr>
        <p:txBody>
          <a:bodyPr vert="horz" wrap="square" lIns="91440" tIns="91440" rIns="91440" bIns="91440" rtlCol="0">
            <a:normAutofit/>
          </a:bodyPr>
          <a:lstStyle/>
          <a:p>
            <a:r>
              <a:rPr lang="en-US" i="1" dirty="0">
                <a:solidFill>
                  <a:schemeClr val="tx1">
                    <a:lumMod val="60000"/>
                    <a:lumOff val="40000"/>
                  </a:schemeClr>
                </a:solidFill>
                <a:latin typeface="Raleway-v4020" pitchFamily="2" charset="77"/>
              </a:rPr>
              <a:t>Training and Technical Content Lead at Chef*</a:t>
            </a:r>
          </a:p>
        </p:txBody>
      </p:sp>
      <p:sp>
        <p:nvSpPr>
          <p:cNvPr id="31" name="TextBox 30"/>
          <p:cNvSpPr txBox="1"/>
          <p:nvPr/>
        </p:nvSpPr>
        <p:spPr bwMode="white">
          <a:xfrm>
            <a:off x="7469784" y="4696032"/>
            <a:ext cx="6955369" cy="751905"/>
          </a:xfrm>
          <a:prstGeom prst="rect">
            <a:avLst/>
          </a:prstGeom>
        </p:spPr>
        <p:txBody>
          <a:bodyPr vert="horz" wrap="square" lIns="91440" tIns="91440" rIns="91440" bIns="91440" rtlCol="0">
            <a:normAutofit/>
          </a:bodyPr>
          <a:lstStyle/>
          <a:p>
            <a:r>
              <a:rPr lang="en-US" sz="3600" i="1" dirty="0">
                <a:solidFill>
                  <a:schemeClr val="accent1"/>
                </a:solidFill>
                <a:latin typeface="Raleway-v4020" pitchFamily="2" charset="77"/>
              </a:rPr>
              <a:t>Franklin Webber</a:t>
            </a:r>
          </a:p>
        </p:txBody>
      </p:sp>
      <p:sp>
        <p:nvSpPr>
          <p:cNvPr id="11" name="Round Diagonal Corner Rectangle 10"/>
          <p:cNvSpPr/>
          <p:nvPr/>
        </p:nvSpPr>
        <p:spPr bwMode="auto">
          <a:xfrm>
            <a:off x="7475473" y="5954907"/>
            <a:ext cx="5854890" cy="1465944"/>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188720" tIns="45718" rIns="91436" bIns="45718" numCol="1" rtlCol="0" anchor="ctr" anchorCtr="0" compatLnSpc="1">
            <a:prstTxWarp prst="textNoShape">
              <a:avLst/>
            </a:prstTxWarp>
          </a:bodyPr>
          <a:lstStyle/>
          <a:p>
            <a:pPr algn="ctr" defTabSz="914099"/>
            <a:r>
              <a:rPr lang="en-US" sz="3600"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Slack @</a:t>
            </a:r>
            <a:r>
              <a:rPr lang="en-US" sz="3600"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burtlo</a:t>
            </a:r>
            <a:endParaRPr lang="en-US" sz="3600"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4276" y="5860594"/>
            <a:ext cx="1465944" cy="1465944"/>
          </a:xfrm>
          <a:prstGeom prst="rect">
            <a:avLst/>
          </a:prstGeom>
          <a:effectLst/>
        </p:spPr>
      </p:pic>
      <p:sp>
        <p:nvSpPr>
          <p:cNvPr id="18" name="Parallelogram 17">
            <a:extLst>
              <a:ext uri="{FF2B5EF4-FFF2-40B4-BE49-F238E27FC236}">
                <a16:creationId xmlns:a16="http://schemas.microsoft.com/office/drawing/2014/main" id="{6EF79EB4-C71D-0F42-BA59-97688875F18E}"/>
              </a:ext>
            </a:extLst>
          </p:cNvPr>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sp>
        <p:nvSpPr>
          <p:cNvPr id="19" name="TextBox 18">
            <a:extLst>
              <a:ext uri="{FF2B5EF4-FFF2-40B4-BE49-F238E27FC236}">
                <a16:creationId xmlns:a16="http://schemas.microsoft.com/office/drawing/2014/main" id="{5A27E42C-CF82-FD48-941D-B1E108B5C00F}"/>
              </a:ext>
            </a:extLst>
          </p:cNvPr>
          <p:cNvSpPr txBox="1"/>
          <p:nvPr/>
        </p:nvSpPr>
        <p:spPr bwMode="white">
          <a:xfrm>
            <a:off x="9025136" y="7479079"/>
            <a:ext cx="7277874" cy="751905"/>
          </a:xfrm>
          <a:prstGeom prst="rect">
            <a:avLst/>
          </a:prstGeom>
        </p:spPr>
        <p:txBody>
          <a:bodyPr vert="horz" wrap="square" lIns="91440" tIns="91440" rIns="91440" bIns="91440" rtlCol="0">
            <a:normAutofit/>
          </a:bodyPr>
          <a:lstStyle/>
          <a:p>
            <a:r>
              <a:rPr lang="en-US" i="1" dirty="0">
                <a:solidFill>
                  <a:schemeClr val="tx1">
                    <a:lumMod val="60000"/>
                    <a:lumOff val="40000"/>
                  </a:schemeClr>
                </a:solidFill>
              </a:rPr>
              <a:t>* I am leaving Chef (the company) on June 1, 2018</a:t>
            </a:r>
          </a:p>
        </p:txBody>
      </p:sp>
    </p:spTree>
    <p:extLst>
      <p:ext uri="{BB962C8B-B14F-4D97-AF65-F5344CB8AC3E}">
        <p14:creationId xmlns:p14="http://schemas.microsoft.com/office/powerpoint/2010/main" val="1949314800"/>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354123514"/>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9F617-010A-644F-B1FA-7513A0C08C3F}"/>
              </a:ext>
            </a:extLst>
          </p:cNvPr>
          <p:cNvSpPr>
            <a:spLocks noGrp="1"/>
          </p:cNvSpPr>
          <p:nvPr>
            <p:ph type="title"/>
          </p:nvPr>
        </p:nvSpPr>
        <p:spPr/>
        <p:txBody>
          <a:bodyPr/>
          <a:lstStyle/>
          <a:p>
            <a:r>
              <a:rPr lang="en-US" dirty="0"/>
              <a:t>Break</a:t>
            </a:r>
          </a:p>
        </p:txBody>
      </p:sp>
      <p:sp>
        <p:nvSpPr>
          <p:cNvPr id="3" name="Text Placeholder 2">
            <a:extLst>
              <a:ext uri="{FF2B5EF4-FFF2-40B4-BE49-F238E27FC236}">
                <a16:creationId xmlns:a16="http://schemas.microsoft.com/office/drawing/2014/main" id="{824CC64A-0673-D741-8585-E5D559D41B7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50677679"/>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28536337"/>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Test Duplication</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Both of these web services share a common interface even if the implementation differs. If a third implementation of the site were to appear you would find yourself repeating yourself again.</a:t>
            </a:r>
          </a:p>
        </p:txBody>
      </p:sp>
    </p:spTree>
    <p:extLst>
      <p:ext uri="{BB962C8B-B14F-4D97-AF65-F5344CB8AC3E}">
        <p14:creationId xmlns:p14="http://schemas.microsoft.com/office/powerpoint/2010/main" val="839263020"/>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775265209"/>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Initializing an </a:t>
            </a:r>
            <a:r>
              <a:rPr lang="en-US" dirty="0" err="1"/>
              <a:t>InSpec</a:t>
            </a:r>
            <a:r>
              <a:rPr lang="en-US" dirty="0"/>
              <a:t> profile</a:t>
            </a:r>
          </a:p>
          <a:p>
            <a:r>
              <a:rPr lang="en-US" dirty="0"/>
              <a:t>Using a </a:t>
            </a:r>
            <a:r>
              <a:rPr lang="en-US" dirty="0" err="1"/>
              <a:t>InSpec</a:t>
            </a:r>
            <a:r>
              <a:rPr lang="en-US" dirty="0"/>
              <a:t> profile within Test Kitchen</a:t>
            </a:r>
          </a:p>
          <a:p>
            <a:r>
              <a:rPr lang="en-US" dirty="0"/>
              <a:t>Conditionally executing controls</a:t>
            </a:r>
          </a:p>
          <a:p>
            <a:endParaRPr lang="en-US" dirty="0"/>
          </a:p>
        </p:txBody>
      </p:sp>
    </p:spTree>
    <p:extLst>
      <p:ext uri="{BB962C8B-B14F-4D97-AF65-F5344CB8AC3E}">
        <p14:creationId xmlns:p14="http://schemas.microsoft.com/office/powerpoint/2010/main" val="2378552646"/>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9761579"/>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Re-use with </a:t>
            </a:r>
            <a:r>
              <a:rPr lang="en-US" dirty="0" err="1"/>
              <a:t>InSpec</a:t>
            </a:r>
            <a:r>
              <a:rPr lang="en-US" dirty="0"/>
              <a:t> Profiles</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Initialize an </a:t>
            </a:r>
            <a:r>
              <a:rPr lang="en-US" dirty="0" err="1"/>
              <a:t>InSpec</a:t>
            </a:r>
            <a:r>
              <a:rPr lang="en-US" dirty="0"/>
              <a:t> profile</a:t>
            </a:r>
          </a:p>
          <a:p>
            <a:r>
              <a:rPr lang="en-US" dirty="0"/>
              <a:t>Populate the </a:t>
            </a:r>
            <a:r>
              <a:rPr lang="en-US" dirty="0" err="1"/>
              <a:t>InSpec</a:t>
            </a:r>
            <a:r>
              <a:rPr lang="en-US" dirty="0"/>
              <a:t> profile with your controls</a:t>
            </a:r>
          </a:p>
          <a:p>
            <a:r>
              <a:rPr lang="en-US" dirty="0"/>
              <a:t>Set framework specific controls </a:t>
            </a:r>
            <a:r>
              <a:rPr lang="en-US"/>
              <a:t>as conditional</a:t>
            </a:r>
            <a:endParaRPr lang="en-US" dirty="0"/>
          </a:p>
          <a:p>
            <a:endParaRPr lang="en-US" dirty="0"/>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Both web service cookbooks are verified by an </a:t>
            </a:r>
            <a:r>
              <a:rPr lang="en-US" dirty="0" err="1"/>
              <a:t>InSpec</a:t>
            </a:r>
            <a:r>
              <a:rPr lang="en-US"/>
              <a:t> profile </a:t>
            </a:r>
            <a:endParaRPr lang="en-US" dirty="0"/>
          </a:p>
        </p:txBody>
      </p:sp>
    </p:spTree>
    <p:extLst>
      <p:ext uri="{BB962C8B-B14F-4D97-AF65-F5344CB8AC3E}">
        <p14:creationId xmlns:p14="http://schemas.microsoft.com/office/powerpoint/2010/main" val="1524429244"/>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684085736"/>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24418945"/>
      </p:ext>
    </p:extLst>
  </p:cSld>
  <p:clrMapOvr>
    <a:masterClrMapping/>
  </p:clrMapOvr>
  <p:transition spd="med">
    <p:fade/>
  </p:transition>
</p:sld>
</file>

<file path=ppt/theme/theme1.xml><?xml version="1.0" encoding="utf-8"?>
<a:theme xmlns:a="http://schemas.openxmlformats.org/drawingml/2006/main" name="Template">
  <a:themeElements>
    <a:clrScheme name="Chef 1">
      <a:dk1>
        <a:srgbClr val="3E4346"/>
      </a:dk1>
      <a:lt1>
        <a:srgbClr val="FFFFFF"/>
      </a:lt1>
      <a:dk2>
        <a:srgbClr val="000000"/>
      </a:dk2>
      <a:lt2>
        <a:srgbClr val="FFFFFF"/>
      </a:lt2>
      <a:accent1>
        <a:srgbClr val="F18B21"/>
      </a:accent1>
      <a:accent2>
        <a:srgbClr val="435464"/>
      </a:accent2>
      <a:accent3>
        <a:srgbClr val="3E4346"/>
      </a:accent3>
      <a:accent4>
        <a:srgbClr val="3897D3"/>
      </a:accent4>
      <a:accent5>
        <a:srgbClr val="1FB899"/>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7200" b="1" dirty="0" smtClean="0">
            <a:gradFill>
              <a:gsLst>
                <a:gs pos="0">
                  <a:srgbClr val="FFFFFF"/>
                </a:gs>
                <a:gs pos="100000">
                  <a:srgbClr val="FFFFFF"/>
                </a:gs>
              </a:gsLst>
              <a:lin ang="5400000" scaled="0"/>
            </a:gradFill>
            <a:latin typeface="Raleway-v4020" pitchFamily="2" charset="77"/>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lgn="l">
          <a:defRPr i="1" dirty="0" smtClean="0">
            <a:latin typeface="Raleway-v4020" pitchFamily="2" charset="77"/>
          </a:defRPr>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Template.potx</Template>
  <TotalTime>15989</TotalTime>
  <Words>5595</Words>
  <Application>Microsoft Macintosh PowerPoint</Application>
  <PresentationFormat>Custom</PresentationFormat>
  <Paragraphs>772</Paragraphs>
  <Slides>148</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148</vt:i4>
      </vt:variant>
    </vt:vector>
  </HeadingPairs>
  <TitlesOfParts>
    <vt:vector size="159" baseType="lpstr">
      <vt:lpstr>ＭＳ Ｐゴシック</vt:lpstr>
      <vt:lpstr>Arial</vt:lpstr>
      <vt:lpstr>Courier New</vt:lpstr>
      <vt:lpstr>Inconsolata</vt:lpstr>
      <vt:lpstr>Inconsolata Medium</vt:lpstr>
      <vt:lpstr>Inconsolata-dz for Powerline dzForPowerline</vt:lpstr>
      <vt:lpstr>Raleway-v4020</vt:lpstr>
      <vt:lpstr>Raleway-v4020 Bold</vt:lpstr>
      <vt:lpstr>Raleway-v4020 Regular</vt:lpstr>
      <vt:lpstr>Wingdings</vt:lpstr>
      <vt:lpstr>Template</vt:lpstr>
      <vt:lpstr>PowerPoint Presentation</vt:lpstr>
      <vt:lpstr>Running with Scissors</vt:lpstr>
      <vt:lpstr>Expectations</vt:lpstr>
      <vt:lpstr>You are...</vt:lpstr>
      <vt:lpstr>You are...</vt:lpstr>
      <vt:lpstr>You are...</vt:lpstr>
      <vt:lpstr>You are...</vt:lpstr>
      <vt:lpstr>PowerPoint Presentation</vt:lpstr>
      <vt:lpstr>PowerPoint Presentation</vt:lpstr>
      <vt:lpstr>PowerPoint Presentation</vt:lpstr>
      <vt:lpstr>Expectations</vt:lpstr>
      <vt:lpstr>Introduce Yourselves</vt:lpstr>
      <vt:lpstr>Schedule</vt:lpstr>
      <vt:lpstr>Schedule</vt:lpstr>
      <vt:lpstr>Agenda of a Challenge</vt:lpstr>
      <vt:lpstr>PowerPoint Presentation</vt:lpstr>
      <vt:lpstr>Challenge: Code Review</vt:lpstr>
      <vt:lpstr>Challenge: Code Review</vt:lpstr>
      <vt:lpstr>First Microservice</vt:lpstr>
      <vt:lpstr>First Service's Default Recipe</vt:lpstr>
      <vt:lpstr>First Service's Default Recipe</vt:lpstr>
      <vt:lpstr>First Service's Default Recipe</vt:lpstr>
      <vt:lpstr>First Service's Default Recipe</vt:lpstr>
      <vt:lpstr>Objective</vt:lpstr>
      <vt:lpstr>Challenge: Code Review</vt:lpstr>
      <vt:lpstr>Separation of Concerns</vt:lpstr>
      <vt:lpstr>Single Responsibility Principle</vt:lpstr>
      <vt:lpstr>Interface Segregation Principle</vt:lpstr>
      <vt:lpstr>Challenge: Code Review</vt:lpstr>
      <vt:lpstr>Enter the Project Directory</vt:lpstr>
      <vt:lpstr>Converge a Test System</vt:lpstr>
      <vt:lpstr>Code Review</vt:lpstr>
      <vt:lpstr>Challenge: Code Review</vt:lpstr>
      <vt:lpstr>The Purpose of the Recipe</vt:lpstr>
      <vt:lpstr>Different Concerns</vt:lpstr>
      <vt:lpstr>Usability, Maintainability, Portability</vt:lpstr>
      <vt:lpstr>Challenge: Code Review</vt:lpstr>
      <vt:lpstr>Extra Time</vt:lpstr>
      <vt:lpstr>Discussion</vt:lpstr>
      <vt:lpstr>Break</vt:lpstr>
      <vt:lpstr>Challenge: First Web Service</vt:lpstr>
      <vt:lpstr>Web Service</vt:lpstr>
      <vt:lpstr>Ruby Implementation</vt:lpstr>
      <vt:lpstr>Challenge: First Web Service</vt:lpstr>
      <vt:lpstr>PowerPoint Presentation</vt:lpstr>
      <vt:lpstr>Kitchen Configuration</vt:lpstr>
      <vt:lpstr>Test Kitchen's Configuration</vt:lpstr>
      <vt:lpstr>Test Kitchen's Configuration Makes it Versatile</vt:lpstr>
      <vt:lpstr>Kitchen Dokken and InSpec</vt:lpstr>
      <vt:lpstr>Kitchen Platforms and Test Suites</vt:lpstr>
      <vt:lpstr>View the Test Matrix for Test Kitchen</vt:lpstr>
      <vt:lpstr>Kitchen Platforms and Test Suites</vt:lpstr>
      <vt:lpstr>Default Suite Test Files</vt:lpstr>
      <vt:lpstr>PowerPoint Presentation</vt:lpstr>
      <vt:lpstr>InSpec: command</vt:lpstr>
      <vt:lpstr>InSpec: command</vt:lpstr>
      <vt:lpstr>InSpec: host</vt:lpstr>
      <vt:lpstr>InSpec: port</vt:lpstr>
      <vt:lpstr>InSpec: http</vt:lpstr>
      <vt:lpstr>InSpec: service</vt:lpstr>
      <vt:lpstr>PowerPoint Presentation</vt:lpstr>
      <vt:lpstr>Execute the Tests</vt:lpstr>
      <vt:lpstr>PowerPoint Presentation</vt:lpstr>
      <vt:lpstr>Chef: variables</vt:lpstr>
      <vt:lpstr>Chef: attributes</vt:lpstr>
      <vt:lpstr>Chef: include_recipe</vt:lpstr>
      <vt:lpstr>Chef: include_recipe</vt:lpstr>
      <vt:lpstr>Chef: include_recipe</vt:lpstr>
      <vt:lpstr>Chef: include_recipe</vt:lpstr>
      <vt:lpstr>Chef: Custom Resource</vt:lpstr>
      <vt:lpstr>Chef: Custom Resource</vt:lpstr>
      <vt:lpstr>Chef: Custom Resource</vt:lpstr>
      <vt:lpstr>Chef: Custom Resource</vt:lpstr>
      <vt:lpstr>PowerPoint Presentation</vt:lpstr>
      <vt:lpstr>Challenge: First Web Service</vt:lpstr>
      <vt:lpstr>First Web Service</vt:lpstr>
      <vt:lpstr>Challenge: First Web Service</vt:lpstr>
      <vt:lpstr>Live Demonstration</vt:lpstr>
      <vt:lpstr>Challenge: First Web Service</vt:lpstr>
      <vt:lpstr>Break</vt:lpstr>
      <vt:lpstr>Challenge: Second Web Service</vt:lpstr>
      <vt:lpstr>Web Service</vt:lpstr>
      <vt:lpstr>JavaScript/Node Implementation</vt:lpstr>
      <vt:lpstr>Challenge: Second Web Service</vt:lpstr>
      <vt:lpstr>PowerPoint Presentation</vt:lpstr>
      <vt:lpstr>Challenge: Second Web Service</vt:lpstr>
      <vt:lpstr>Second Web Service</vt:lpstr>
      <vt:lpstr>Challenge: Second Web Service</vt:lpstr>
      <vt:lpstr>Live Demonstration</vt:lpstr>
      <vt:lpstr>Challenge: Second Web Service</vt:lpstr>
      <vt:lpstr>Break</vt:lpstr>
      <vt:lpstr>Challenge: Re-use with InSpec Profiles</vt:lpstr>
      <vt:lpstr>Test Duplication</vt:lpstr>
      <vt:lpstr>Challenge: Re-use with InSpec Profiles</vt:lpstr>
      <vt:lpstr>PowerPoint Presentation</vt:lpstr>
      <vt:lpstr>Challenge: Re-use with InSpec Profiles</vt:lpstr>
      <vt:lpstr>Re-use with InSpec Profiles</vt:lpstr>
      <vt:lpstr>Challenge: Re-use with InSpec Profiles</vt:lpstr>
      <vt:lpstr>PowerPoint Presentation</vt:lpstr>
      <vt:lpstr>Challenge: Re-use with InSpec Profiles</vt:lpstr>
      <vt:lpstr>Break</vt:lpstr>
      <vt:lpstr>Challenge: Third Web Service</vt:lpstr>
      <vt:lpstr>Web Service</vt:lpstr>
      <vt:lpstr>Rust Application</vt:lpstr>
      <vt:lpstr>Challenge: Third Web Service</vt:lpstr>
      <vt:lpstr>PowerPoint Presentation</vt:lpstr>
      <vt:lpstr>Challenge: Third Web Service</vt:lpstr>
      <vt:lpstr>Third Web Service</vt:lpstr>
      <vt:lpstr>Challenge: Third Web Service</vt:lpstr>
      <vt:lpstr>Live Demonstration</vt:lpstr>
      <vt:lpstr>Challenge: Third Web Service</vt:lpstr>
      <vt:lpstr>Break</vt:lpstr>
      <vt:lpstr>Challenge: Audit Cookbook</vt:lpstr>
      <vt:lpstr>Scanning on Converge</vt:lpstr>
      <vt:lpstr>Challenge: Audit Cookbook</vt:lpstr>
      <vt:lpstr>PowerPoint Presentation</vt:lpstr>
      <vt:lpstr>PowerPoint Presentation</vt:lpstr>
      <vt:lpstr>Using Chef.event_handler - bash</vt:lpstr>
      <vt:lpstr>Using Chef.event_handler - shell_out</vt:lpstr>
      <vt:lpstr>Using Chef.event_handler - ruby/chef</vt:lpstr>
      <vt:lpstr>Adding a dependency on chef_handler</vt:lpstr>
      <vt:lpstr>Using the chef_handler resource</vt:lpstr>
      <vt:lpstr>Adding to the cookbook Berksfile</vt:lpstr>
      <vt:lpstr>Adding a new test suite</vt:lpstr>
      <vt:lpstr>Test the upload / results</vt:lpstr>
      <vt:lpstr>Challenge: Audit Cookbook</vt:lpstr>
      <vt:lpstr>Audit Cookbook</vt:lpstr>
      <vt:lpstr>Challenge: Audit Cookbook</vt:lpstr>
      <vt:lpstr>Live Demonstration</vt:lpstr>
      <vt:lpstr>Challenge: Audit Cookbook</vt:lpstr>
      <vt:lpstr>Break</vt:lpstr>
      <vt:lpstr>Challenge: A Web Service in Habitat</vt:lpstr>
      <vt:lpstr>Patterns</vt:lpstr>
      <vt:lpstr>Challenge: A Web Service in Habitat</vt:lpstr>
      <vt:lpstr>PowerPoint Presentation</vt:lpstr>
      <vt:lpstr>Challenge: A Web Service in Habitat</vt:lpstr>
      <vt:lpstr>A Web Service in Habitat</vt:lpstr>
      <vt:lpstr>Challenge: A Web Service in Habitat</vt:lpstr>
      <vt:lpstr>Live Demonstration</vt:lpstr>
      <vt:lpstr>Challenge: A Web Service in Habitat</vt:lpstr>
      <vt:lpstr>Break</vt:lpstr>
      <vt:lpstr>Summary / Wrap-Up</vt:lpstr>
      <vt:lpstr>Resources - Chef</vt:lpstr>
      <vt:lpstr>Resources - InSpec</vt:lpstr>
      <vt:lpstr>Resources - Habitat</vt:lpstr>
      <vt:lpstr>Conference Schedule</vt:lpstr>
      <vt:lpstr>Schedule Suggestion</vt:lpstr>
      <vt:lpstr>Learn Chef Rally Booth</vt:lpstr>
    </vt:vector>
  </TitlesOfParts>
  <Manager/>
  <Company>Chef</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Microsoft Office User</cp:lastModifiedBy>
  <cp:revision>2192</cp:revision>
  <cp:lastPrinted>2016-02-29T04:26:37Z</cp:lastPrinted>
  <dcterms:created xsi:type="dcterms:W3CDTF">2012-09-13T17:36:07Z</dcterms:created>
  <dcterms:modified xsi:type="dcterms:W3CDTF">2018-05-17T19:03:45Z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